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13" r:id="rId1"/>
    <p:sldMasterId id="2147484241" r:id="rId2"/>
    <p:sldMasterId id="2147484255" r:id="rId3"/>
    <p:sldMasterId id="2147484267" r:id="rId4"/>
    <p:sldMasterId id="2147484280" r:id="rId5"/>
    <p:sldMasterId id="2147484294" r:id="rId6"/>
  </p:sldMasterIdLst>
  <p:notesMasterIdLst>
    <p:notesMasterId r:id="rId26"/>
  </p:notesMasterIdLst>
  <p:handoutMasterIdLst>
    <p:handoutMasterId r:id="rId27"/>
  </p:handoutMasterIdLst>
  <p:sldIdLst>
    <p:sldId id="264" r:id="rId7"/>
    <p:sldId id="269" r:id="rId8"/>
    <p:sldId id="324" r:id="rId9"/>
    <p:sldId id="353" r:id="rId10"/>
    <p:sldId id="339" r:id="rId11"/>
    <p:sldId id="340" r:id="rId12"/>
    <p:sldId id="343" r:id="rId13"/>
    <p:sldId id="354" r:id="rId14"/>
    <p:sldId id="344" r:id="rId15"/>
    <p:sldId id="342" r:id="rId16"/>
    <p:sldId id="341" r:id="rId17"/>
    <p:sldId id="347" r:id="rId18"/>
    <p:sldId id="346" r:id="rId19"/>
    <p:sldId id="345" r:id="rId20"/>
    <p:sldId id="349" r:id="rId21"/>
    <p:sldId id="348" r:id="rId22"/>
    <p:sldId id="351" r:id="rId23"/>
    <p:sldId id="335" r:id="rId24"/>
    <p:sldId id="352" r:id="rId25"/>
  </p:sldIdLst>
  <p:sldSz cx="9144000" cy="6858000" type="screen4x3"/>
  <p:notesSz cx="7315200" cy="9601200"/>
  <p:defaultTextStyle>
    <a:defPPr>
      <a:defRPr lang="en-US"/>
    </a:defPPr>
    <a:lvl1pPr algn="ctr" rtl="0" eaLnBrk="0" fontAlgn="base" hangingPunct="0">
      <a:spcBef>
        <a:spcPct val="0"/>
      </a:spcBef>
      <a:spcAft>
        <a:spcPct val="0"/>
      </a:spcAft>
      <a:defRPr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79">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0B3"/>
    <a:srgbClr val="413000"/>
    <a:srgbClr val="FF3300"/>
    <a:srgbClr val="EADBC3"/>
    <a:srgbClr val="DBC29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906" autoAdjust="0"/>
    <p:restoredTop sz="67445" autoAdjust="0"/>
  </p:normalViewPr>
  <p:slideViewPr>
    <p:cSldViewPr snapToGrid="0">
      <p:cViewPr>
        <p:scale>
          <a:sx n="83" d="100"/>
          <a:sy n="83" d="100"/>
        </p:scale>
        <p:origin x="-384" y="408"/>
      </p:cViewPr>
      <p:guideLst>
        <p:guide orient="horz" pos="2160"/>
        <p:guide pos="287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8" d="100"/>
          <a:sy n="48" d="100"/>
        </p:scale>
        <p:origin x="-2612" y="-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algn="l" defTabSz="966621" eaLnBrk="1" hangingPunct="1">
              <a:defRPr sz="1200">
                <a:latin typeface="Arial" charset="0"/>
              </a:defRPr>
            </a:lvl1pPr>
          </a:lstStyle>
          <a:p>
            <a:pPr>
              <a:defRPr/>
            </a:pPr>
            <a:endParaRPr lang="en-US"/>
          </a:p>
        </p:txBody>
      </p:sp>
      <p:sp>
        <p:nvSpPr>
          <p:cNvPr id="26627" name="Rectangle 3"/>
          <p:cNvSpPr>
            <a:spLocks noGrp="1" noChangeArrowheads="1"/>
          </p:cNvSpPr>
          <p:nvPr>
            <p:ph type="dt" sz="quarter"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algn="r" defTabSz="966621" eaLnBrk="1" hangingPunct="1">
              <a:defRPr sz="1200">
                <a:latin typeface="Arial" charset="0"/>
              </a:defRPr>
            </a:lvl1pPr>
          </a:lstStyle>
          <a:p>
            <a:pPr>
              <a:defRPr/>
            </a:pPr>
            <a:endParaRPr lang="en-US"/>
          </a:p>
        </p:txBody>
      </p:sp>
      <p:sp>
        <p:nvSpPr>
          <p:cNvPr id="26628" name="Rectangle 4"/>
          <p:cNvSpPr>
            <a:spLocks noGrp="1" noChangeArrowheads="1"/>
          </p:cNvSpPr>
          <p:nvPr>
            <p:ph type="ftr" sz="quarter" idx="2"/>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b" anchorCtr="0" compatLnSpc="1">
            <a:prstTxWarp prst="textNoShape">
              <a:avLst/>
            </a:prstTxWarp>
          </a:bodyPr>
          <a:lstStyle>
            <a:lvl1pPr algn="l" defTabSz="966621" eaLnBrk="1" hangingPunct="1">
              <a:defRPr sz="1200">
                <a:latin typeface="Arial" charset="0"/>
              </a:defRPr>
            </a:lvl1pPr>
          </a:lstStyle>
          <a:p>
            <a:pPr>
              <a:defRPr/>
            </a:pPr>
            <a:endParaRPr lang="en-US"/>
          </a:p>
        </p:txBody>
      </p:sp>
      <p:sp>
        <p:nvSpPr>
          <p:cNvPr id="26629" name="Rectangle 5"/>
          <p:cNvSpPr>
            <a:spLocks noGrp="1" noChangeArrowheads="1"/>
          </p:cNvSpPr>
          <p:nvPr>
            <p:ph type="sldNum" sz="quarter" idx="3"/>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b" anchorCtr="0" compatLnSpc="1">
            <a:prstTxWarp prst="textNoShape">
              <a:avLst/>
            </a:prstTxWarp>
          </a:bodyPr>
          <a:lstStyle>
            <a:lvl1pPr algn="r" defTabSz="966621" eaLnBrk="1" hangingPunct="1">
              <a:defRPr sz="1200">
                <a:latin typeface="Arial" charset="0"/>
              </a:defRPr>
            </a:lvl1pPr>
          </a:lstStyle>
          <a:p>
            <a:pPr>
              <a:defRPr/>
            </a:pPr>
            <a:fld id="{20C5DAE6-0C3D-44CE-9CD0-4050E13C7103}" type="slidenum">
              <a:rPr lang="en-US"/>
              <a:pPr>
                <a:defRPr/>
              </a:pPr>
              <a:t>‹#›</a:t>
            </a:fld>
            <a:endParaRPr lang="en-US"/>
          </a:p>
        </p:txBody>
      </p:sp>
    </p:spTree>
    <p:extLst>
      <p:ext uri="{BB962C8B-B14F-4D97-AF65-F5344CB8AC3E}">
        <p14:creationId xmlns:p14="http://schemas.microsoft.com/office/powerpoint/2010/main" val="1401901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algn="l" defTabSz="966621" eaLnBrk="1" hangingPunct="1">
              <a:defRPr sz="1200">
                <a:latin typeface="Arial" charset="0"/>
              </a:defRPr>
            </a:lvl1pPr>
          </a:lstStyle>
          <a:p>
            <a:pPr>
              <a:defRPr/>
            </a:pPr>
            <a:endParaRPr lang="en-US"/>
          </a:p>
        </p:txBody>
      </p:sp>
      <p:sp>
        <p:nvSpPr>
          <p:cNvPr id="71683" name="Rectangle 3"/>
          <p:cNvSpPr>
            <a:spLocks noGrp="1" noChangeArrowheads="1"/>
          </p:cNvSpPr>
          <p:nvPr>
            <p:ph type="dt"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algn="r" defTabSz="966621" eaLnBrk="1" hangingPunct="1">
              <a:defRPr sz="1200">
                <a:latin typeface="Arial"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5" name="Rectangle 5"/>
          <p:cNvSpPr>
            <a:spLocks noGrp="1" noChangeArrowheads="1"/>
          </p:cNvSpPr>
          <p:nvPr>
            <p:ph type="body" sz="quarter" idx="3"/>
          </p:nvPr>
        </p:nvSpPr>
        <p:spPr bwMode="auto">
          <a:xfrm>
            <a:off x="731838" y="4560888"/>
            <a:ext cx="585152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b" anchorCtr="0" compatLnSpc="1">
            <a:prstTxWarp prst="textNoShape">
              <a:avLst/>
            </a:prstTxWarp>
          </a:bodyPr>
          <a:lstStyle>
            <a:lvl1pPr algn="l" defTabSz="966621" eaLnBrk="1" hangingPunct="1">
              <a:defRPr sz="1200">
                <a:latin typeface="Arial" charset="0"/>
              </a:defRPr>
            </a:lvl1pPr>
          </a:lstStyle>
          <a:p>
            <a:pPr>
              <a:defRPr/>
            </a:pPr>
            <a:endParaRPr lang="en-US"/>
          </a:p>
        </p:txBody>
      </p:sp>
      <p:sp>
        <p:nvSpPr>
          <p:cNvPr id="71687" name="Rectangle 7"/>
          <p:cNvSpPr>
            <a:spLocks noGrp="1" noChangeArrowheads="1"/>
          </p:cNvSpPr>
          <p:nvPr>
            <p:ph type="sldNum" sz="quarter" idx="5"/>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b" anchorCtr="0" compatLnSpc="1">
            <a:prstTxWarp prst="textNoShape">
              <a:avLst/>
            </a:prstTxWarp>
          </a:bodyPr>
          <a:lstStyle>
            <a:lvl1pPr algn="r" defTabSz="966621" eaLnBrk="1" hangingPunct="1">
              <a:defRPr sz="1200">
                <a:latin typeface="Arial" charset="0"/>
              </a:defRPr>
            </a:lvl1pPr>
          </a:lstStyle>
          <a:p>
            <a:pPr>
              <a:defRPr/>
            </a:pPr>
            <a:fld id="{96D81A11-8218-47BD-8166-A6B667087DC2}" type="slidenum">
              <a:rPr lang="en-US"/>
              <a:pPr>
                <a:defRPr/>
              </a:pPr>
              <a:t>‹#›</a:t>
            </a:fld>
            <a:endParaRPr lang="en-US"/>
          </a:p>
        </p:txBody>
      </p:sp>
    </p:spTree>
    <p:extLst>
      <p:ext uri="{BB962C8B-B14F-4D97-AF65-F5344CB8AC3E}">
        <p14:creationId xmlns:p14="http://schemas.microsoft.com/office/powerpoint/2010/main" val="187548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65200">
              <a:defRPr>
                <a:solidFill>
                  <a:schemeClr val="tx1"/>
                </a:solidFill>
                <a:latin typeface="Verdana" pitchFamily="34" charset="0"/>
              </a:defRPr>
            </a:lvl1pPr>
            <a:lvl2pPr marL="742950" indent="-285750" defTabSz="965200">
              <a:defRPr>
                <a:solidFill>
                  <a:schemeClr val="tx1"/>
                </a:solidFill>
                <a:latin typeface="Verdana" pitchFamily="34" charset="0"/>
              </a:defRPr>
            </a:lvl2pPr>
            <a:lvl3pPr marL="1143000" indent="-228600" defTabSz="965200">
              <a:defRPr>
                <a:solidFill>
                  <a:schemeClr val="tx1"/>
                </a:solidFill>
                <a:latin typeface="Verdana" pitchFamily="34" charset="0"/>
              </a:defRPr>
            </a:lvl3pPr>
            <a:lvl4pPr marL="1600200" indent="-228600" defTabSz="965200">
              <a:defRPr>
                <a:solidFill>
                  <a:schemeClr val="tx1"/>
                </a:solidFill>
                <a:latin typeface="Verdana" pitchFamily="34" charset="0"/>
              </a:defRPr>
            </a:lvl4pPr>
            <a:lvl5pPr marL="2057400" indent="-228600" defTabSz="965200">
              <a:defRPr>
                <a:solidFill>
                  <a:schemeClr val="tx1"/>
                </a:solidFill>
                <a:latin typeface="Verdana" pitchFamily="34" charset="0"/>
              </a:defRPr>
            </a:lvl5pPr>
            <a:lvl6pPr marL="2514600" indent="-228600" algn="ctr" defTabSz="965200" eaLnBrk="0" fontAlgn="base" hangingPunct="0">
              <a:spcBef>
                <a:spcPct val="0"/>
              </a:spcBef>
              <a:spcAft>
                <a:spcPct val="0"/>
              </a:spcAft>
              <a:defRPr>
                <a:solidFill>
                  <a:schemeClr val="tx1"/>
                </a:solidFill>
                <a:latin typeface="Verdana" pitchFamily="34" charset="0"/>
              </a:defRPr>
            </a:lvl6pPr>
            <a:lvl7pPr marL="2971800" indent="-228600" algn="ctr" defTabSz="965200" eaLnBrk="0" fontAlgn="base" hangingPunct="0">
              <a:spcBef>
                <a:spcPct val="0"/>
              </a:spcBef>
              <a:spcAft>
                <a:spcPct val="0"/>
              </a:spcAft>
              <a:defRPr>
                <a:solidFill>
                  <a:schemeClr val="tx1"/>
                </a:solidFill>
                <a:latin typeface="Verdana" pitchFamily="34" charset="0"/>
              </a:defRPr>
            </a:lvl7pPr>
            <a:lvl8pPr marL="3429000" indent="-228600" algn="ctr" defTabSz="965200" eaLnBrk="0" fontAlgn="base" hangingPunct="0">
              <a:spcBef>
                <a:spcPct val="0"/>
              </a:spcBef>
              <a:spcAft>
                <a:spcPct val="0"/>
              </a:spcAft>
              <a:defRPr>
                <a:solidFill>
                  <a:schemeClr val="tx1"/>
                </a:solidFill>
                <a:latin typeface="Verdana" pitchFamily="34" charset="0"/>
              </a:defRPr>
            </a:lvl8pPr>
            <a:lvl9pPr marL="3886200" indent="-228600" algn="ctr" defTabSz="965200" eaLnBrk="0" fontAlgn="base" hangingPunct="0">
              <a:spcBef>
                <a:spcPct val="0"/>
              </a:spcBef>
              <a:spcAft>
                <a:spcPct val="0"/>
              </a:spcAft>
              <a:defRPr>
                <a:solidFill>
                  <a:schemeClr val="tx1"/>
                </a:solidFill>
                <a:latin typeface="Verdana" pitchFamily="34" charset="0"/>
              </a:defRPr>
            </a:lvl9pPr>
          </a:lstStyle>
          <a:p>
            <a:fld id="{6BB47FC6-C4EE-4875-8D94-3BB345AF859B}" type="slidenum">
              <a:rPr lang="en-US" smtClean="0">
                <a:latin typeface="Arial" charset="0"/>
              </a:rPr>
              <a:pPr/>
              <a:t>1</a:t>
            </a:fld>
            <a:endParaRPr lang="en-US"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731838" y="4560888"/>
            <a:ext cx="6278562" cy="4321175"/>
          </a:xfrm>
          <a:noFill/>
        </p:spPr>
        <p:txBody>
          <a:bodyPr/>
          <a:lstStyle/>
          <a:p>
            <a:pPr eaLnBrk="1" hangingPunct="1"/>
            <a:r>
              <a:rPr lang="en-US" sz="1000" dirty="0" smtClean="0"/>
              <a:t>Welcome.</a:t>
            </a:r>
            <a:r>
              <a:rPr lang="en-US" sz="1000" baseline="0" dirty="0" smtClean="0"/>
              <a:t> We will review the 2014 POLST form, which includes some excellent changes and additions.</a:t>
            </a:r>
          </a:p>
          <a:p>
            <a:pPr eaLnBrk="1" hangingPunct="1"/>
            <a:r>
              <a:rPr lang="en-US" sz="1000" baseline="0" dirty="0" smtClean="0"/>
              <a:t>The 2014 POLST is effective October 1, 2014.  Older POLST versions, 1/1/2009 and 4/1/2011 are still valid and honored.</a:t>
            </a:r>
          </a:p>
          <a:p>
            <a:pPr eaLnBrk="1" hangingPunct="1"/>
            <a:endParaRPr lang="en-US" sz="1000" baseline="0" dirty="0" smtClean="0"/>
          </a:p>
          <a:p>
            <a:pPr eaLnBrk="1" hangingPunct="1"/>
            <a:r>
              <a:rPr lang="en-US" sz="1000" baseline="0" dirty="0" smtClean="0"/>
              <a:t>Let’s start with a little history...</a:t>
            </a:r>
          </a:p>
          <a:p>
            <a:pPr eaLnBrk="1" hangingPunct="1"/>
            <a:endParaRPr lang="en-US" sz="1000" dirty="0" smtClean="0"/>
          </a:p>
          <a:p>
            <a:pPr eaLnBrk="1" hangingPunct="1"/>
            <a:r>
              <a:rPr lang="en-US" sz="1000" dirty="0" smtClean="0"/>
              <a:t>[Instructors: A</a:t>
            </a:r>
            <a:r>
              <a:rPr lang="en-US" sz="1000" baseline="0" dirty="0" smtClean="0"/>
              <a:t> helpful handout during this presentation is the “2014 Physician Orders for Life-Sustaining Treatment (POLST) </a:t>
            </a:r>
            <a:r>
              <a:rPr lang="en-US" sz="1000" b="1" baseline="0" dirty="0" smtClean="0"/>
              <a:t>Key Talking Points </a:t>
            </a:r>
            <a:r>
              <a:rPr lang="en-US" sz="1000" baseline="0" dirty="0" smtClean="0"/>
              <a:t>for Healthcare Providers. This handout, as well as other Coalition for Compassionate Care of California (CCCC) handouts, including the POLST FAQ for Consumers and the POLST FAQ for Providers, are available at the caPOLST.org website.]</a:t>
            </a:r>
            <a:endParaRPr lang="en-US" sz="1000" dirty="0" smtClean="0"/>
          </a:p>
        </p:txBody>
      </p:sp>
    </p:spTree>
    <p:extLst>
      <p:ext uri="{BB962C8B-B14F-4D97-AF65-F5344CB8AC3E}">
        <p14:creationId xmlns:p14="http://schemas.microsoft.com/office/powerpoint/2010/main" val="4044241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C – Artificially Administered</a:t>
            </a:r>
            <a:r>
              <a:rPr lang="en-US" baseline="0" dirty="0" smtClean="0"/>
              <a:t> Nutrition now lists the order of interventions from most aggressive to least aggressive, to be consistent with Sections A and B.</a:t>
            </a:r>
          </a:p>
          <a:p>
            <a:endParaRPr lang="en-US" baseline="0" dirty="0" smtClean="0"/>
          </a:p>
          <a:p>
            <a:r>
              <a:rPr lang="en-US" baseline="0" dirty="0" smtClean="0"/>
              <a:t>“Long-term artificial nutrition” is listed first, followed by “trial period of artificial nutrition”, and “no artificial means of nutrition”.</a:t>
            </a:r>
          </a:p>
          <a:p>
            <a:endParaRPr lang="en-US" baseline="0" dirty="0" smtClean="0"/>
          </a:p>
          <a:p>
            <a:r>
              <a:rPr lang="en-US" baseline="0" dirty="0" smtClean="0"/>
              <a:t>Some people ask, “how long is a trial period?”  Trial periods are individualized, depending on the patient and their clinical situation.  The patient’s physician(s) will discuss treatments and duration of trial periods with each patient and family. </a:t>
            </a:r>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10</a:t>
            </a:fld>
            <a:endParaRPr lang="en-US"/>
          </a:p>
        </p:txBody>
      </p:sp>
    </p:spTree>
    <p:extLst>
      <p:ext uri="{BB962C8B-B14F-4D97-AF65-F5344CB8AC3E}">
        <p14:creationId xmlns:p14="http://schemas.microsoft.com/office/powerpoint/2010/main" val="3729452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D – Information and Signatures. The</a:t>
            </a:r>
            <a:r>
              <a:rPr lang="en-US" baseline="0" dirty="0" smtClean="0"/>
              <a:t> sentence, “I am aware that this form is voluntary,” is under the “Signature of Patient or Legally Recognized Decisionmaker”, to help the patient or decisionmaker clearly understand that POLST is a voluntary form.</a:t>
            </a:r>
          </a:p>
          <a:p>
            <a:endParaRPr lang="en-US" baseline="0" dirty="0" smtClean="0"/>
          </a:p>
          <a:p>
            <a:r>
              <a:rPr lang="en-US" baseline="0" dirty="0" smtClean="0"/>
              <a:t>Mailing address is where the patient receives mail, which may not be the patient’s residential address. Phone number is ideally a phone that can be accessed day or night. “Office Use Only” is a place holder for the possible future POLST Registry.</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At the top of the page, under the EMSA logo, the effective date of the form is 10/1/2014.  There is an asterisk by the date, and look at the bottom of the form.  Note the sentence, “*Form versions with effective dates of 1/1/2009 or 4/1/2011 are also valid.”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want to encourage people to update POLST to the 2014 version if the patient wants to change their POLST, or during a review of a patient’s POLST form, such as at the time of transfer to a different care setting, during a care conference, or if there is a substantial change in the patient’s health condition.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11</a:t>
            </a:fld>
            <a:endParaRPr lang="en-US"/>
          </a:p>
        </p:txBody>
      </p:sp>
    </p:spTree>
    <p:extLst>
      <p:ext uri="{BB962C8B-B14F-4D97-AF65-F5344CB8AC3E}">
        <p14:creationId xmlns:p14="http://schemas.microsoft.com/office/powerpoint/2010/main" val="2727759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2011 version of Part D.</a:t>
            </a:r>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12</a:t>
            </a:fld>
            <a:endParaRPr lang="en-US"/>
          </a:p>
        </p:txBody>
      </p:sp>
    </p:spTree>
    <p:extLst>
      <p:ext uri="{BB962C8B-B14F-4D97-AF65-F5344CB8AC3E}">
        <p14:creationId xmlns:p14="http://schemas.microsoft.com/office/powerpoint/2010/main" val="650986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patient</a:t>
            </a:r>
            <a:r>
              <a:rPr lang="en-US" baseline="0" dirty="0" smtClean="0"/>
              <a:t> identifying data are on the b</a:t>
            </a:r>
            <a:r>
              <a:rPr lang="en-US" dirty="0" smtClean="0"/>
              <a:t>ack</a:t>
            </a:r>
            <a:r>
              <a:rPr lang="en-US" baseline="0" dirty="0" smtClean="0"/>
              <a:t> of the POLST form, plus the name and work phone number of a Healthcare Provider (in addition to the physician) who assisted in preparing the POLST form. </a:t>
            </a:r>
          </a:p>
          <a:p>
            <a:endParaRPr lang="en-US" baseline="0" dirty="0" smtClean="0"/>
          </a:p>
          <a:p>
            <a:r>
              <a:rPr lang="en-US" baseline="0" dirty="0" smtClean="0"/>
              <a:t>If the POLST is completed with the patient and the signing physician, then the box N/A may be checked (as the physician has signed the POLST form on the front).</a:t>
            </a:r>
          </a:p>
          <a:p>
            <a:endParaRPr lang="en-US" baseline="0" dirty="0" smtClean="0"/>
          </a:p>
          <a:p>
            <a:r>
              <a:rPr lang="en-US" dirty="0" smtClean="0"/>
              <a:t>An Additional Contact</a:t>
            </a:r>
            <a:r>
              <a:rPr lang="en-US" baseline="0" dirty="0" smtClean="0"/>
              <a:t> may be listed, or the box checked “none”, if there is no additional contact person.</a:t>
            </a:r>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13</a:t>
            </a:fld>
            <a:endParaRPr lang="en-US"/>
          </a:p>
        </p:txBody>
      </p:sp>
    </p:spTree>
    <p:extLst>
      <p:ext uri="{BB962C8B-B14F-4D97-AF65-F5344CB8AC3E}">
        <p14:creationId xmlns:p14="http://schemas.microsoft.com/office/powerpoint/2010/main" val="431228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of form, Directions for Healthcare Providers – The first sentence, “Completing a POLST form</a:t>
            </a:r>
            <a:r>
              <a:rPr lang="en-US" baseline="0" dirty="0" smtClean="0"/>
              <a:t> is voluntary,” is bolded and important, as some facilities are informing patients that they are required to have a POLST form.</a:t>
            </a:r>
          </a:p>
          <a:p>
            <a:endParaRPr lang="en-US" baseline="0" dirty="0" smtClean="0"/>
          </a:p>
          <a:p>
            <a:r>
              <a:rPr lang="en-US" baseline="0" dirty="0" smtClean="0"/>
              <a:t>The first bullet includes the statement, “In the hospital setting, a patient will be assessed by a physician who will issue appropriate orders that are consistent with the patient’s preferences,” to clarify that in-patient orders should be consistent with the patient’s POLST orders.</a:t>
            </a:r>
          </a:p>
          <a:p>
            <a:endParaRPr lang="en-US" baseline="0" dirty="0" smtClean="0"/>
          </a:p>
          <a:p>
            <a:r>
              <a:rPr lang="en-US" baseline="0" dirty="0" smtClean="0"/>
              <a:t>The second bullet is bolded, “POLST does not replace the Advance Directive,” which helps encourage people to refer to an AHCD to avoid conflicts and also emphasizes the importance of an AHCD.  We should encourage everyone to have an AHCD to name their decisionmaker and begin advance care planning, as early as age 18.</a:t>
            </a:r>
          </a:p>
          <a:p>
            <a:endParaRPr lang="en-US" baseline="0" dirty="0" smtClean="0"/>
          </a:p>
          <a:p>
            <a:r>
              <a:rPr lang="en-US" baseline="0" dirty="0" smtClean="0"/>
              <a:t>A new bullet was added for clarification, “A legally recognized decisionmaker may execute the POLST form only if the patient lacks capacity or has designated that the decisionmaker’s authority is immediately effective.” </a:t>
            </a:r>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14</a:t>
            </a:fld>
            <a:endParaRPr lang="en-US"/>
          </a:p>
        </p:txBody>
      </p:sp>
    </p:spTree>
    <p:extLst>
      <p:ext uri="{BB962C8B-B14F-4D97-AF65-F5344CB8AC3E}">
        <p14:creationId xmlns:p14="http://schemas.microsoft.com/office/powerpoint/2010/main" val="2845663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POLST – no changes except using the new terms for Selective Treatment and Comfort-Focused Treatment.</a:t>
            </a:r>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15</a:t>
            </a:fld>
            <a:endParaRPr lang="en-US"/>
          </a:p>
        </p:txBody>
      </p:sp>
    </p:spTree>
    <p:extLst>
      <p:ext uri="{BB962C8B-B14F-4D97-AF65-F5344CB8AC3E}">
        <p14:creationId xmlns:p14="http://schemas.microsoft.com/office/powerpoint/2010/main" val="3931555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these two sections include important information, and now use the term “patient”.</a:t>
            </a:r>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16</a:t>
            </a:fld>
            <a:endParaRPr lang="en-US"/>
          </a:p>
        </p:txBody>
      </p:sp>
    </p:spTree>
    <p:extLst>
      <p:ext uri="{BB962C8B-B14F-4D97-AF65-F5344CB8AC3E}">
        <p14:creationId xmlns:p14="http://schemas.microsoft.com/office/powerpoint/2010/main" val="2250532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encourage everyone to begin using the 2014 POLST form on October 1, 2014.</a:t>
            </a:r>
            <a:r>
              <a:rPr lang="en-US" baseline="0" dirty="0" smtClean="0"/>
              <a:t>  When reviewing 2009 or 2011 POLST forms, it is recommended to update to a new 2014 POLST, even if treatment choices remain the same (remember to void the old form).</a:t>
            </a:r>
          </a:p>
          <a:p>
            <a:endParaRPr lang="en-US" baseline="0" dirty="0" smtClean="0"/>
          </a:p>
          <a:p>
            <a:r>
              <a:rPr lang="en-US" baseline="0" dirty="0" smtClean="0"/>
              <a:t>Again, 2009 and 2011 POLST forms are still honored and valid.</a:t>
            </a:r>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17</a:t>
            </a:fld>
            <a:endParaRPr lang="en-US" dirty="0"/>
          </a:p>
        </p:txBody>
      </p:sp>
    </p:spTree>
    <p:extLst>
      <p:ext uri="{BB962C8B-B14F-4D97-AF65-F5344CB8AC3E}">
        <p14:creationId xmlns:p14="http://schemas.microsoft.com/office/powerpoint/2010/main" val="3988943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a:t>
            </a:r>
            <a:r>
              <a:rPr lang="en-US" baseline="0" dirty="0" smtClean="0"/>
              <a:t> participants of the Coalition for Compassionate Care of California website, ca POLST.org, with the new 2014 POLST section, which includes more information and multiple educational tools and opportunities.</a:t>
            </a:r>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18</a:t>
            </a:fld>
            <a:endParaRPr lang="en-US"/>
          </a:p>
        </p:txBody>
      </p:sp>
    </p:spTree>
    <p:extLst>
      <p:ext uri="{BB962C8B-B14F-4D97-AF65-F5344CB8AC3E}">
        <p14:creationId xmlns:p14="http://schemas.microsoft.com/office/powerpoint/2010/main" val="1037981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65200">
              <a:defRPr>
                <a:solidFill>
                  <a:schemeClr val="tx1"/>
                </a:solidFill>
                <a:latin typeface="Verdana" pitchFamily="34" charset="0"/>
              </a:defRPr>
            </a:lvl1pPr>
            <a:lvl2pPr marL="742950" indent="-285750" defTabSz="965200">
              <a:defRPr>
                <a:solidFill>
                  <a:schemeClr val="tx1"/>
                </a:solidFill>
                <a:latin typeface="Verdana" pitchFamily="34" charset="0"/>
              </a:defRPr>
            </a:lvl2pPr>
            <a:lvl3pPr marL="1143000" indent="-228600" defTabSz="965200">
              <a:defRPr>
                <a:solidFill>
                  <a:schemeClr val="tx1"/>
                </a:solidFill>
                <a:latin typeface="Verdana" pitchFamily="34" charset="0"/>
              </a:defRPr>
            </a:lvl3pPr>
            <a:lvl4pPr marL="1600200" indent="-228600" defTabSz="965200">
              <a:defRPr>
                <a:solidFill>
                  <a:schemeClr val="tx1"/>
                </a:solidFill>
                <a:latin typeface="Verdana" pitchFamily="34" charset="0"/>
              </a:defRPr>
            </a:lvl4pPr>
            <a:lvl5pPr marL="2057400" indent="-228600" defTabSz="965200">
              <a:defRPr>
                <a:solidFill>
                  <a:schemeClr val="tx1"/>
                </a:solidFill>
                <a:latin typeface="Verdana" pitchFamily="34" charset="0"/>
              </a:defRPr>
            </a:lvl5pPr>
            <a:lvl6pPr marL="2514600" indent="-228600" algn="ctr" defTabSz="965200" eaLnBrk="0" fontAlgn="base" hangingPunct="0">
              <a:spcBef>
                <a:spcPct val="0"/>
              </a:spcBef>
              <a:spcAft>
                <a:spcPct val="0"/>
              </a:spcAft>
              <a:defRPr>
                <a:solidFill>
                  <a:schemeClr val="tx1"/>
                </a:solidFill>
                <a:latin typeface="Verdana" pitchFamily="34" charset="0"/>
              </a:defRPr>
            </a:lvl6pPr>
            <a:lvl7pPr marL="2971800" indent="-228600" algn="ctr" defTabSz="965200" eaLnBrk="0" fontAlgn="base" hangingPunct="0">
              <a:spcBef>
                <a:spcPct val="0"/>
              </a:spcBef>
              <a:spcAft>
                <a:spcPct val="0"/>
              </a:spcAft>
              <a:defRPr>
                <a:solidFill>
                  <a:schemeClr val="tx1"/>
                </a:solidFill>
                <a:latin typeface="Verdana" pitchFamily="34" charset="0"/>
              </a:defRPr>
            </a:lvl7pPr>
            <a:lvl8pPr marL="3429000" indent="-228600" algn="ctr" defTabSz="965200" eaLnBrk="0" fontAlgn="base" hangingPunct="0">
              <a:spcBef>
                <a:spcPct val="0"/>
              </a:spcBef>
              <a:spcAft>
                <a:spcPct val="0"/>
              </a:spcAft>
              <a:defRPr>
                <a:solidFill>
                  <a:schemeClr val="tx1"/>
                </a:solidFill>
                <a:latin typeface="Verdana" pitchFamily="34" charset="0"/>
              </a:defRPr>
            </a:lvl8pPr>
            <a:lvl9pPr marL="3886200" indent="-228600" algn="ctr" defTabSz="965200" eaLnBrk="0" fontAlgn="base" hangingPunct="0">
              <a:spcBef>
                <a:spcPct val="0"/>
              </a:spcBef>
              <a:spcAft>
                <a:spcPct val="0"/>
              </a:spcAft>
              <a:defRPr>
                <a:solidFill>
                  <a:schemeClr val="tx1"/>
                </a:solidFill>
                <a:latin typeface="Verdana" pitchFamily="34" charset="0"/>
              </a:defRPr>
            </a:lvl9pPr>
          </a:lstStyle>
          <a:p>
            <a:fld id="{6BB47FC6-C4EE-4875-8D94-3BB345AF859B}" type="slidenum">
              <a:rPr lang="en-US" smtClean="0">
                <a:latin typeface="Arial" charset="0"/>
              </a:rPr>
              <a:pPr/>
              <a:t>19</a:t>
            </a:fld>
            <a:endParaRPr lang="en-US" dirty="0"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731838" y="4560888"/>
            <a:ext cx="6278562" cy="4321175"/>
          </a:xfrm>
          <a:noFill/>
        </p:spPr>
        <p:txBody>
          <a:bodyPr/>
          <a:lstStyle/>
          <a:p>
            <a:pPr eaLnBrk="1" hangingPunct="1"/>
            <a:r>
              <a:rPr lang="en-US" dirty="0" smtClean="0"/>
              <a:t>What questions do you have?</a:t>
            </a:r>
          </a:p>
          <a:p>
            <a:pPr eaLnBrk="1" hangingPunct="1"/>
            <a:endParaRPr lang="en-US" dirty="0" smtClean="0"/>
          </a:p>
          <a:p>
            <a:pPr eaLnBrk="1" hangingPunct="1"/>
            <a:r>
              <a:rPr lang="en-US" dirty="0" smtClean="0"/>
              <a:t>If your group has many questions about POLST, encourage</a:t>
            </a:r>
            <a:r>
              <a:rPr lang="en-US" baseline="0" dirty="0" smtClean="0"/>
              <a:t> scheduling an additional educational session and use “What is POLST?” or other educational tools to assist with meeting the educational needs of your group.</a:t>
            </a:r>
          </a:p>
          <a:p>
            <a:pPr eaLnBrk="1" hangingPunct="1"/>
            <a:endParaRPr lang="en-US" baseline="0" dirty="0" smtClean="0"/>
          </a:p>
          <a:p>
            <a:pPr eaLnBrk="1" hangingPunct="1"/>
            <a:r>
              <a:rPr lang="en-US" baseline="0" dirty="0" smtClean="0"/>
              <a:t>Remind participants of other educational opportunities through CCCC, including the POLST Train the Trainer program and the many webinars CCCC offers.</a:t>
            </a:r>
          </a:p>
          <a:p>
            <a:pPr eaLnBrk="1" hangingPunct="1"/>
            <a:endParaRPr lang="en-US" baseline="0" dirty="0" smtClean="0"/>
          </a:p>
          <a:p>
            <a:pPr eaLnBrk="1" hangingPunct="1"/>
            <a:r>
              <a:rPr lang="en-US" baseline="0" dirty="0" smtClean="0"/>
              <a:t>Encourage participation in your local coalition.</a:t>
            </a:r>
            <a:endParaRPr lang="en-US" dirty="0" smtClean="0"/>
          </a:p>
          <a:p>
            <a:pPr eaLnBrk="1" hangingPunct="1"/>
            <a:endParaRPr lang="en-US" dirty="0" smtClean="0"/>
          </a:p>
          <a:p>
            <a:pPr eaLnBrk="1" hangingPunct="1"/>
            <a:r>
              <a:rPr lang="en-US" sz="1000" b="1" i="1" dirty="0" smtClean="0"/>
              <a:t>INSTRUCTORS</a:t>
            </a:r>
            <a:r>
              <a:rPr lang="en-US" dirty="0" smtClean="0"/>
              <a:t>:</a:t>
            </a:r>
          </a:p>
          <a:p>
            <a:pPr eaLnBrk="1" hangingPunct="1"/>
            <a:r>
              <a:rPr lang="en-US" dirty="0" smtClean="0"/>
              <a:t>Feel free to add your contact information to the slide.  For more information/assistance answering questions, contact the POLST Program Manager at</a:t>
            </a:r>
            <a:r>
              <a:rPr lang="en-US" baseline="0" dirty="0" smtClean="0"/>
              <a:t> </a:t>
            </a:r>
            <a:r>
              <a:rPr lang="en-US" dirty="0" smtClean="0"/>
              <a:t>(916) 489-2222</a:t>
            </a:r>
            <a:r>
              <a:rPr lang="en-US" baseline="0" dirty="0" smtClean="0"/>
              <a:t> or info@capolst.org. </a:t>
            </a:r>
            <a:endParaRPr lang="en-US" dirty="0" smtClean="0"/>
          </a:p>
          <a:p>
            <a:pPr eaLnBrk="1" hangingPunct="1"/>
            <a:endParaRPr lang="en-US" dirty="0" smtClean="0"/>
          </a:p>
          <a:p>
            <a:pPr eaLnBrk="1" hangingPunct="1"/>
            <a:endParaRPr lang="en-US" sz="1000" dirty="0" smtClean="0"/>
          </a:p>
        </p:txBody>
      </p:sp>
    </p:spTree>
    <p:extLst>
      <p:ext uri="{BB962C8B-B14F-4D97-AF65-F5344CB8AC3E}">
        <p14:creationId xmlns:p14="http://schemas.microsoft.com/office/powerpoint/2010/main" val="240413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65200">
              <a:defRPr>
                <a:solidFill>
                  <a:schemeClr val="tx1"/>
                </a:solidFill>
                <a:latin typeface="Verdana" pitchFamily="34" charset="0"/>
              </a:defRPr>
            </a:lvl1pPr>
            <a:lvl2pPr marL="742950" indent="-285750" defTabSz="965200">
              <a:defRPr>
                <a:solidFill>
                  <a:schemeClr val="tx1"/>
                </a:solidFill>
                <a:latin typeface="Verdana" pitchFamily="34" charset="0"/>
              </a:defRPr>
            </a:lvl2pPr>
            <a:lvl3pPr marL="1143000" indent="-228600" defTabSz="965200">
              <a:defRPr>
                <a:solidFill>
                  <a:schemeClr val="tx1"/>
                </a:solidFill>
                <a:latin typeface="Verdana" pitchFamily="34" charset="0"/>
              </a:defRPr>
            </a:lvl3pPr>
            <a:lvl4pPr marL="1600200" indent="-228600" defTabSz="965200">
              <a:defRPr>
                <a:solidFill>
                  <a:schemeClr val="tx1"/>
                </a:solidFill>
                <a:latin typeface="Verdana" pitchFamily="34" charset="0"/>
              </a:defRPr>
            </a:lvl4pPr>
            <a:lvl5pPr marL="2057400" indent="-228600" defTabSz="965200">
              <a:defRPr>
                <a:solidFill>
                  <a:schemeClr val="tx1"/>
                </a:solidFill>
                <a:latin typeface="Verdana" pitchFamily="34" charset="0"/>
              </a:defRPr>
            </a:lvl5pPr>
            <a:lvl6pPr marL="2514600" indent="-228600" algn="ctr" defTabSz="965200" eaLnBrk="0" fontAlgn="base" hangingPunct="0">
              <a:spcBef>
                <a:spcPct val="0"/>
              </a:spcBef>
              <a:spcAft>
                <a:spcPct val="0"/>
              </a:spcAft>
              <a:defRPr>
                <a:solidFill>
                  <a:schemeClr val="tx1"/>
                </a:solidFill>
                <a:latin typeface="Verdana" pitchFamily="34" charset="0"/>
              </a:defRPr>
            </a:lvl6pPr>
            <a:lvl7pPr marL="2971800" indent="-228600" algn="ctr" defTabSz="965200" eaLnBrk="0" fontAlgn="base" hangingPunct="0">
              <a:spcBef>
                <a:spcPct val="0"/>
              </a:spcBef>
              <a:spcAft>
                <a:spcPct val="0"/>
              </a:spcAft>
              <a:defRPr>
                <a:solidFill>
                  <a:schemeClr val="tx1"/>
                </a:solidFill>
                <a:latin typeface="Verdana" pitchFamily="34" charset="0"/>
              </a:defRPr>
            </a:lvl7pPr>
            <a:lvl8pPr marL="3429000" indent="-228600" algn="ctr" defTabSz="965200" eaLnBrk="0" fontAlgn="base" hangingPunct="0">
              <a:spcBef>
                <a:spcPct val="0"/>
              </a:spcBef>
              <a:spcAft>
                <a:spcPct val="0"/>
              </a:spcAft>
              <a:defRPr>
                <a:solidFill>
                  <a:schemeClr val="tx1"/>
                </a:solidFill>
                <a:latin typeface="Verdana" pitchFamily="34" charset="0"/>
              </a:defRPr>
            </a:lvl8pPr>
            <a:lvl9pPr marL="3886200" indent="-228600" algn="ctr" defTabSz="965200" eaLnBrk="0" fontAlgn="base" hangingPunct="0">
              <a:spcBef>
                <a:spcPct val="0"/>
              </a:spcBef>
              <a:spcAft>
                <a:spcPct val="0"/>
              </a:spcAft>
              <a:defRPr>
                <a:solidFill>
                  <a:schemeClr val="tx1"/>
                </a:solidFill>
                <a:latin typeface="Verdana" pitchFamily="34" charset="0"/>
              </a:defRPr>
            </a:lvl9pPr>
          </a:lstStyle>
          <a:p>
            <a:fld id="{499D3FDD-2EB6-4EC9-9BA4-451F94FB69C7}" type="slidenum">
              <a:rPr lang="en-US" smtClean="0">
                <a:latin typeface="Arial" charset="0"/>
              </a:rPr>
              <a:pPr/>
              <a:t>2</a:t>
            </a:fld>
            <a:endParaRPr lang="en-US"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sz="1000" dirty="0" smtClean="0"/>
              <a:t>In California, use</a:t>
            </a:r>
            <a:r>
              <a:rPr lang="en-US" sz="1000" baseline="0" dirty="0" smtClean="0"/>
              <a:t> of POLST began in 2008.  POLST went through the legislative process as AB 3000, and became law in California on January 1, 2009.  The POLST form was also updated January 1, 2009.  The last POLST revision was April 1, 2011.</a:t>
            </a:r>
          </a:p>
          <a:p>
            <a:pPr eaLnBrk="1" hangingPunct="1"/>
            <a:endParaRPr lang="en-US" sz="1000" baseline="0" dirty="0" smtClean="0"/>
          </a:p>
          <a:p>
            <a:pPr eaLnBrk="1" hangingPunct="1"/>
            <a:r>
              <a:rPr lang="en-US" sz="1000" baseline="0" dirty="0" smtClean="0"/>
              <a:t>For all POLST revisions, the guiding principle is that changes must provide substantial and significant improvement or clarification to the form.  </a:t>
            </a:r>
          </a:p>
        </p:txBody>
      </p:sp>
    </p:spTree>
    <p:extLst>
      <p:ext uri="{BB962C8B-B14F-4D97-AF65-F5344CB8AC3E}">
        <p14:creationId xmlns:p14="http://schemas.microsoft.com/office/powerpoint/2010/main" val="152373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65200">
              <a:defRPr>
                <a:solidFill>
                  <a:schemeClr val="tx1"/>
                </a:solidFill>
                <a:latin typeface="Verdana" pitchFamily="34" charset="0"/>
              </a:defRPr>
            </a:lvl1pPr>
            <a:lvl2pPr marL="742950" indent="-285750" defTabSz="965200">
              <a:defRPr>
                <a:solidFill>
                  <a:schemeClr val="tx1"/>
                </a:solidFill>
                <a:latin typeface="Verdana" pitchFamily="34" charset="0"/>
              </a:defRPr>
            </a:lvl2pPr>
            <a:lvl3pPr marL="1143000" indent="-228600" defTabSz="965200">
              <a:defRPr>
                <a:solidFill>
                  <a:schemeClr val="tx1"/>
                </a:solidFill>
                <a:latin typeface="Verdana" pitchFamily="34" charset="0"/>
              </a:defRPr>
            </a:lvl3pPr>
            <a:lvl4pPr marL="1600200" indent="-228600" defTabSz="965200">
              <a:defRPr>
                <a:solidFill>
                  <a:schemeClr val="tx1"/>
                </a:solidFill>
                <a:latin typeface="Verdana" pitchFamily="34" charset="0"/>
              </a:defRPr>
            </a:lvl4pPr>
            <a:lvl5pPr marL="2057400" indent="-228600" defTabSz="965200">
              <a:defRPr>
                <a:solidFill>
                  <a:schemeClr val="tx1"/>
                </a:solidFill>
                <a:latin typeface="Verdana" pitchFamily="34" charset="0"/>
              </a:defRPr>
            </a:lvl5pPr>
            <a:lvl6pPr marL="2514600" indent="-228600" algn="ctr" defTabSz="965200" eaLnBrk="0" fontAlgn="base" hangingPunct="0">
              <a:spcBef>
                <a:spcPct val="0"/>
              </a:spcBef>
              <a:spcAft>
                <a:spcPct val="0"/>
              </a:spcAft>
              <a:defRPr>
                <a:solidFill>
                  <a:schemeClr val="tx1"/>
                </a:solidFill>
                <a:latin typeface="Verdana" pitchFamily="34" charset="0"/>
              </a:defRPr>
            </a:lvl6pPr>
            <a:lvl7pPr marL="2971800" indent="-228600" algn="ctr" defTabSz="965200" eaLnBrk="0" fontAlgn="base" hangingPunct="0">
              <a:spcBef>
                <a:spcPct val="0"/>
              </a:spcBef>
              <a:spcAft>
                <a:spcPct val="0"/>
              </a:spcAft>
              <a:defRPr>
                <a:solidFill>
                  <a:schemeClr val="tx1"/>
                </a:solidFill>
                <a:latin typeface="Verdana" pitchFamily="34" charset="0"/>
              </a:defRPr>
            </a:lvl7pPr>
            <a:lvl8pPr marL="3429000" indent="-228600" algn="ctr" defTabSz="965200" eaLnBrk="0" fontAlgn="base" hangingPunct="0">
              <a:spcBef>
                <a:spcPct val="0"/>
              </a:spcBef>
              <a:spcAft>
                <a:spcPct val="0"/>
              </a:spcAft>
              <a:defRPr>
                <a:solidFill>
                  <a:schemeClr val="tx1"/>
                </a:solidFill>
                <a:latin typeface="Verdana" pitchFamily="34" charset="0"/>
              </a:defRPr>
            </a:lvl8pPr>
            <a:lvl9pPr marL="3886200" indent="-228600" algn="ctr" defTabSz="965200" eaLnBrk="0" fontAlgn="base" hangingPunct="0">
              <a:spcBef>
                <a:spcPct val="0"/>
              </a:spcBef>
              <a:spcAft>
                <a:spcPct val="0"/>
              </a:spcAft>
              <a:defRPr>
                <a:solidFill>
                  <a:schemeClr val="tx1"/>
                </a:solidFill>
                <a:latin typeface="Verdana" pitchFamily="34" charset="0"/>
              </a:defRPr>
            </a:lvl9pPr>
          </a:lstStyle>
          <a:p>
            <a:fld id="{499D3FDD-2EB6-4EC9-9BA4-451F94FB69C7}" type="slidenum">
              <a:rPr lang="en-US" smtClean="0">
                <a:latin typeface="Arial" charset="0"/>
              </a:rPr>
              <a:pPr/>
              <a:t>3</a:t>
            </a:fld>
            <a:endParaRPr lang="en-US"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sz="1000" dirty="0" smtClean="0"/>
              <a:t>The</a:t>
            </a:r>
            <a:r>
              <a:rPr lang="en-US" sz="1000" baseline="0" dirty="0" smtClean="0"/>
              <a:t> Coalition for Compassionate Care of California tracks all suggested changes to the form.  The revision process is detailed and carefully followed.  The POLST Physician Leadership Council provided suggestions on treatment titles and goal statements to help describe Section B options and choices. The POLST Documentation Committee and POLST Task Force, including Emergency Medical Services Authority (EMSA), approved the final revised version.</a:t>
            </a:r>
          </a:p>
          <a:p>
            <a:pPr eaLnBrk="1" hangingPunct="1"/>
            <a:endParaRPr lang="en-US" sz="1000" baseline="0" dirty="0" smtClean="0"/>
          </a:p>
          <a:p>
            <a:pPr eaLnBrk="1" hangingPunct="1"/>
            <a:r>
              <a:rPr lang="en-US" sz="1000" baseline="0" dirty="0" smtClean="0"/>
              <a:t>Some of you may know that the initial roll-out date for the 2014 POLST was planned for April 1, 2014.  The decision was made to coordinate the 2014 POLST start date with the October 1, 2014 revision of the Skilled Nursing Facility Minimum Data Set (MDS) form.</a:t>
            </a:r>
            <a:endParaRPr lang="en-US" sz="1000" dirty="0" smtClean="0"/>
          </a:p>
        </p:txBody>
      </p:sp>
    </p:spTree>
    <p:extLst>
      <p:ext uri="{BB962C8B-B14F-4D97-AF65-F5344CB8AC3E}">
        <p14:creationId xmlns:p14="http://schemas.microsoft.com/office/powerpoint/2010/main" val="3337485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65200">
              <a:defRPr>
                <a:solidFill>
                  <a:schemeClr val="tx1"/>
                </a:solidFill>
                <a:latin typeface="Verdana" pitchFamily="34" charset="0"/>
              </a:defRPr>
            </a:lvl1pPr>
            <a:lvl2pPr marL="742950" indent="-285750" defTabSz="965200">
              <a:defRPr>
                <a:solidFill>
                  <a:schemeClr val="tx1"/>
                </a:solidFill>
                <a:latin typeface="Verdana" pitchFamily="34" charset="0"/>
              </a:defRPr>
            </a:lvl2pPr>
            <a:lvl3pPr marL="1143000" indent="-228600" defTabSz="965200">
              <a:defRPr>
                <a:solidFill>
                  <a:schemeClr val="tx1"/>
                </a:solidFill>
                <a:latin typeface="Verdana" pitchFamily="34" charset="0"/>
              </a:defRPr>
            </a:lvl3pPr>
            <a:lvl4pPr marL="1600200" indent="-228600" defTabSz="965200">
              <a:defRPr>
                <a:solidFill>
                  <a:schemeClr val="tx1"/>
                </a:solidFill>
                <a:latin typeface="Verdana" pitchFamily="34" charset="0"/>
              </a:defRPr>
            </a:lvl4pPr>
            <a:lvl5pPr marL="2057400" indent="-228600" defTabSz="965200">
              <a:defRPr>
                <a:solidFill>
                  <a:schemeClr val="tx1"/>
                </a:solidFill>
                <a:latin typeface="Verdana" pitchFamily="34" charset="0"/>
              </a:defRPr>
            </a:lvl5pPr>
            <a:lvl6pPr marL="2514600" indent="-228600" algn="ctr" defTabSz="965200" eaLnBrk="0" fontAlgn="base" hangingPunct="0">
              <a:spcBef>
                <a:spcPct val="0"/>
              </a:spcBef>
              <a:spcAft>
                <a:spcPct val="0"/>
              </a:spcAft>
              <a:defRPr>
                <a:solidFill>
                  <a:schemeClr val="tx1"/>
                </a:solidFill>
                <a:latin typeface="Verdana" pitchFamily="34" charset="0"/>
              </a:defRPr>
            </a:lvl6pPr>
            <a:lvl7pPr marL="2971800" indent="-228600" algn="ctr" defTabSz="965200" eaLnBrk="0" fontAlgn="base" hangingPunct="0">
              <a:spcBef>
                <a:spcPct val="0"/>
              </a:spcBef>
              <a:spcAft>
                <a:spcPct val="0"/>
              </a:spcAft>
              <a:defRPr>
                <a:solidFill>
                  <a:schemeClr val="tx1"/>
                </a:solidFill>
                <a:latin typeface="Verdana" pitchFamily="34" charset="0"/>
              </a:defRPr>
            </a:lvl7pPr>
            <a:lvl8pPr marL="3429000" indent="-228600" algn="ctr" defTabSz="965200" eaLnBrk="0" fontAlgn="base" hangingPunct="0">
              <a:spcBef>
                <a:spcPct val="0"/>
              </a:spcBef>
              <a:spcAft>
                <a:spcPct val="0"/>
              </a:spcAft>
              <a:defRPr>
                <a:solidFill>
                  <a:schemeClr val="tx1"/>
                </a:solidFill>
                <a:latin typeface="Verdana" pitchFamily="34" charset="0"/>
              </a:defRPr>
            </a:lvl8pPr>
            <a:lvl9pPr marL="3886200" indent="-228600" algn="ctr" defTabSz="965200" eaLnBrk="0" fontAlgn="base" hangingPunct="0">
              <a:spcBef>
                <a:spcPct val="0"/>
              </a:spcBef>
              <a:spcAft>
                <a:spcPct val="0"/>
              </a:spcAft>
              <a:defRPr>
                <a:solidFill>
                  <a:schemeClr val="tx1"/>
                </a:solidFill>
                <a:latin typeface="Verdana" pitchFamily="34" charset="0"/>
              </a:defRPr>
            </a:lvl9pPr>
          </a:lstStyle>
          <a:p>
            <a:fld id="{499D3FDD-2EB6-4EC9-9BA4-451F94FB69C7}" type="slidenum">
              <a:rPr lang="en-US" smtClean="0">
                <a:latin typeface="Arial" charset="0"/>
              </a:rPr>
              <a:pPr/>
              <a:t>4</a:t>
            </a:fld>
            <a:endParaRPr lang="en-US" dirty="0"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As we begin to review the changes</a:t>
            </a:r>
            <a:r>
              <a:rPr lang="en-US" baseline="0" dirty="0" smtClean="0"/>
              <a:t> to the 2014 POLST form, let’s take a moment and review a common question:</a:t>
            </a:r>
          </a:p>
          <a:p>
            <a:pPr eaLnBrk="1" hangingPunct="1"/>
            <a:r>
              <a:rPr lang="en-US" dirty="0" smtClean="0"/>
              <a:t>Who would benefit from having a POLST form?</a:t>
            </a:r>
          </a:p>
          <a:p>
            <a:pPr eaLnBrk="1" hangingPunct="1"/>
            <a:endParaRPr lang="en-US" dirty="0" smtClean="0"/>
          </a:p>
          <a:p>
            <a:pPr eaLnBrk="1" hangingPunct="1"/>
            <a:r>
              <a:rPr lang="en-US" dirty="0" smtClean="0"/>
              <a:t>POLST is designed for people who:</a:t>
            </a:r>
          </a:p>
          <a:p>
            <a:pPr marL="406992" lvl="1" indent="-174867" eaLnBrk="1" hangingPunct="1">
              <a:buFontTx/>
              <a:buChar char="•"/>
            </a:pPr>
            <a:r>
              <a:rPr lang="en-US" dirty="0" smtClean="0"/>
              <a:t>Have a chronic progressive illness </a:t>
            </a:r>
          </a:p>
          <a:p>
            <a:pPr marL="406992" lvl="1" indent="-174867" eaLnBrk="1" hangingPunct="1">
              <a:buFontTx/>
              <a:buChar char="•"/>
            </a:pPr>
            <a:r>
              <a:rPr lang="en-US" dirty="0" smtClean="0"/>
              <a:t>Have a serious health condition, or</a:t>
            </a:r>
          </a:p>
          <a:p>
            <a:pPr marL="406992" lvl="1" indent="-174867" eaLnBrk="1" hangingPunct="1">
              <a:buFontTx/>
              <a:buChar char="•"/>
            </a:pPr>
            <a:r>
              <a:rPr lang="en-US" dirty="0" smtClean="0"/>
              <a:t>Are medically frail</a:t>
            </a:r>
          </a:p>
          <a:p>
            <a:pPr marL="232125" lvl="1" indent="0" eaLnBrk="1" hangingPunct="1">
              <a:buFontTx/>
              <a:buNone/>
            </a:pPr>
            <a:endParaRPr lang="en-US" dirty="0" smtClean="0"/>
          </a:p>
          <a:p>
            <a:pPr eaLnBrk="1" hangingPunct="1"/>
            <a:r>
              <a:rPr lang="en-US" u="sng" dirty="0" smtClean="0"/>
              <a:t>Anyone</a:t>
            </a:r>
            <a:r>
              <a:rPr lang="en-US" dirty="0" smtClean="0"/>
              <a:t> can have a POLST, if the</a:t>
            </a:r>
            <a:r>
              <a:rPr lang="en-US" baseline="0" dirty="0" smtClean="0"/>
              <a:t> patient and the doctor agree it would be a good idea</a:t>
            </a:r>
            <a:r>
              <a:rPr lang="en-US" dirty="0" smtClean="0"/>
              <a:t>.</a:t>
            </a:r>
          </a:p>
          <a:p>
            <a:pPr eaLnBrk="1" hangingPunct="1"/>
            <a:endParaRPr lang="en-US" dirty="0" smtClean="0"/>
          </a:p>
          <a:p>
            <a:pPr eaLnBrk="1" hangingPunct="1"/>
            <a:r>
              <a:rPr lang="en-US" dirty="0" smtClean="0"/>
              <a:t>There are no age specifications.  POLST can be used with both adult and pediatric patients.</a:t>
            </a:r>
          </a:p>
          <a:p>
            <a:pPr eaLnBrk="1" hangingPunct="1"/>
            <a:endParaRPr lang="en-US" dirty="0" smtClean="0"/>
          </a:p>
          <a:p>
            <a:pPr eaLnBrk="1" hangingPunct="1"/>
            <a:r>
              <a:rPr lang="en-US" dirty="0" smtClean="0"/>
              <a:t>A helpful tool for determining who would benefit from POLST is the question, “Would you be surprised if this patient died within the next year.”  </a:t>
            </a:r>
          </a:p>
          <a:p>
            <a:pPr marL="406992" marR="0" lvl="1" indent="-174867" algn="l" defTabSz="914400" rtl="0" eaLnBrk="1" fontAlgn="base" latinLnBrk="0" hangingPunct="1">
              <a:lnSpc>
                <a:spcPct val="100000"/>
              </a:lnSpc>
              <a:spcBef>
                <a:spcPct val="30000"/>
              </a:spcBef>
              <a:spcAft>
                <a:spcPct val="0"/>
              </a:spcAft>
              <a:buClrTx/>
              <a:buSzTx/>
              <a:buFontTx/>
              <a:buChar char="•"/>
              <a:tabLst/>
              <a:defRPr/>
            </a:pPr>
            <a:r>
              <a:rPr lang="en-US" dirty="0" smtClean="0"/>
              <a:t>This question reflects that determination of who’s appropriate for POLST is an </a:t>
            </a:r>
            <a:r>
              <a:rPr lang="en-US" sz="1000" dirty="0" smtClean="0"/>
              <a:t>art, not a science.</a:t>
            </a:r>
          </a:p>
          <a:p>
            <a:pPr marL="232125" lvl="1" indent="0" eaLnBrk="1" hangingPunct="1">
              <a:buFontTx/>
              <a:buNone/>
            </a:pPr>
            <a:endParaRPr lang="en-US" sz="1000" dirty="0" smtClean="0"/>
          </a:p>
        </p:txBody>
      </p:sp>
    </p:spTree>
    <p:extLst>
      <p:ext uri="{BB962C8B-B14F-4D97-AF65-F5344CB8AC3E}">
        <p14:creationId xmlns:p14="http://schemas.microsoft.com/office/powerpoint/2010/main" val="170189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2014 POLST</a:t>
            </a:r>
            <a:r>
              <a:rPr lang="en-US" baseline="0" dirty="0" smtClean="0"/>
              <a:t> form includes important information in the left upper corner box with the EMSA logo.  Note, it says, “First follow these orders, then contact physician,” which is now underlined to emphasize the statement. The next sentence was changed to, “A copy of the signed POLST form is a legally valid physician order,” to be a concise, simpler introduction.</a:t>
            </a:r>
          </a:p>
          <a:p>
            <a:endParaRPr lang="en-US" baseline="0" dirty="0"/>
          </a:p>
          <a:p>
            <a:r>
              <a:rPr lang="en-US" baseline="0" dirty="0" smtClean="0"/>
              <a:t>Another statement that is bolded is, “POLST complements an Advance Directive and is not intended to replace that document,” to make clear to the person completing the POLST that this is not an AHCD and does not replace an AHCD.  This sentence also emphasizes the importance of completing an AHCD. </a:t>
            </a:r>
          </a:p>
          <a:p>
            <a:endParaRPr lang="en-US" baseline="0" dirty="0" smtClean="0"/>
          </a:p>
          <a:p>
            <a:r>
              <a:rPr lang="en-US" baseline="0" dirty="0" smtClean="0"/>
              <a:t>The sentence, “everyone shall be treated with dignity and respect” was deleted, as it is a basic tenet in health care.</a:t>
            </a:r>
          </a:p>
          <a:p>
            <a:endParaRPr lang="en-US" baseline="0" dirty="0" smtClean="0"/>
          </a:p>
          <a:p>
            <a:r>
              <a:rPr lang="en-US" baseline="0" dirty="0" smtClean="0"/>
              <a:t>The patient identifier box on the right was not changed.  </a:t>
            </a:r>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5</a:t>
            </a:fld>
            <a:endParaRPr lang="en-US"/>
          </a:p>
        </p:txBody>
      </p:sp>
    </p:spTree>
    <p:extLst>
      <p:ext uri="{BB962C8B-B14F-4D97-AF65-F5344CB8AC3E}">
        <p14:creationId xmlns:p14="http://schemas.microsoft.com/office/powerpoint/2010/main" val="300047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POLST Section A</a:t>
            </a:r>
            <a:r>
              <a:rPr lang="en-US" baseline="0" dirty="0" smtClean="0"/>
              <a:t> – in the Cardiopulmonary Resuscitation box, the instructions now state, “If patient has no pulse and is not breathing.”  The POLST form now uses the term “patient” consistently throughout the form.</a:t>
            </a:r>
          </a:p>
          <a:p>
            <a:endParaRPr lang="en-US" baseline="0" dirty="0" smtClean="0"/>
          </a:p>
          <a:p>
            <a:r>
              <a:rPr lang="en-US" baseline="0" dirty="0" smtClean="0"/>
              <a:t>The next sentence, “If patient is NOT in cardiopulmonary arrest, follow orders in Sections B and C,” was changed to improve clarity.</a:t>
            </a:r>
            <a:endParaRPr lang="en-US" dirty="0" smtClean="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6</a:t>
            </a:fld>
            <a:endParaRPr lang="en-US"/>
          </a:p>
        </p:txBody>
      </p:sp>
    </p:spTree>
    <p:extLst>
      <p:ext uri="{BB962C8B-B14F-4D97-AF65-F5344CB8AC3E}">
        <p14:creationId xmlns:p14="http://schemas.microsoft.com/office/powerpoint/2010/main" val="3071926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Section B – Medical Interventions has the biggest changes. The instructions for Medical Interventions</a:t>
            </a:r>
            <a:r>
              <a:rPr lang="en-US" sz="1000" baseline="0" dirty="0" smtClean="0"/>
              <a:t> state, “If patient is found with a pulse and/or is breathing.”</a:t>
            </a:r>
          </a:p>
          <a:p>
            <a:endParaRPr lang="en-US" sz="1000" baseline="0" dirty="0" smtClean="0"/>
          </a:p>
          <a:p>
            <a:r>
              <a:rPr lang="en-US" sz="1000" baseline="0" dirty="0" smtClean="0"/>
              <a:t>A significant change to the form is that to be consistent with Section A, the order of treatment choices in Section B and C have been switched.  </a:t>
            </a:r>
            <a:r>
              <a:rPr lang="en-US" sz="1000" u="sng" baseline="0" dirty="0" smtClean="0"/>
              <a:t>All</a:t>
            </a:r>
            <a:r>
              <a:rPr lang="en-US" sz="1000" baseline="0" dirty="0" smtClean="0"/>
              <a:t> treatment choices are listed from the most aggressive to the least aggressive treatment. This change was for consistency between Sections A, B, and C, and so that the form did not appear to present any implied bias. </a:t>
            </a:r>
          </a:p>
          <a:p>
            <a:endParaRPr lang="en-US" sz="1000" baseline="0" dirty="0" smtClean="0"/>
          </a:p>
          <a:p>
            <a:r>
              <a:rPr lang="en-US" sz="1000" baseline="0" dirty="0" smtClean="0"/>
              <a:t>What does this mean to healthcare providers? We </a:t>
            </a:r>
            <a:r>
              <a:rPr lang="en-US" sz="1000" b="1" baseline="0" dirty="0" smtClean="0"/>
              <a:t>MUST</a:t>
            </a:r>
            <a:r>
              <a:rPr lang="en-US" sz="1000" baseline="0" dirty="0" smtClean="0"/>
              <a:t> carefully read each POLST form; we cannot just look at the boxes, as some patients will still have the 2009 or 2011 form, and over time, more and more will have the 2014 form.</a:t>
            </a:r>
          </a:p>
          <a:p>
            <a:endParaRPr lang="en-US" sz="1000" baseline="0" dirty="0" smtClean="0"/>
          </a:p>
          <a:p>
            <a:r>
              <a:rPr lang="en-US" sz="1000" baseline="0" dirty="0" smtClean="0"/>
              <a:t>The changes in titles for Section B are exciting. All titles include “treatment.” Full Treatment remains the same, while “Limited Interventions” has been changed to “Selective Treatment” and “Comfort Measures Only” is now “Comfort-Focused Treatment.” </a:t>
            </a:r>
          </a:p>
          <a:p>
            <a:endParaRPr lang="en-US" sz="1000" baseline="0" dirty="0" smtClean="0"/>
          </a:p>
          <a:p>
            <a:r>
              <a:rPr lang="en-US" sz="1000" baseline="0" dirty="0" smtClean="0"/>
              <a:t>“Selective Treatment” was felt to be more accurate since patients are selecting their choices AND the word “Limited” has some negative implications, implying some treatments may not be allowed.</a:t>
            </a:r>
          </a:p>
          <a:p>
            <a:endParaRPr lang="en-US" sz="1000" baseline="0" dirty="0" smtClean="0"/>
          </a:p>
          <a:p>
            <a:r>
              <a:rPr lang="en-US" sz="1000" baseline="0" dirty="0" smtClean="0"/>
              <a:t>“Comfort-Focused Treatment” is treatment oriented.  “Comfort Measures Only” was changed as “only” can imply that patients would receive less care.</a:t>
            </a:r>
          </a:p>
          <a:p>
            <a:endParaRPr lang="en-US" sz="1000" baseline="0" dirty="0" smtClean="0"/>
          </a:p>
          <a:p>
            <a:r>
              <a:rPr lang="en-US" sz="1000" baseline="0" dirty="0" smtClean="0"/>
              <a:t>[Go to next slide for additional Section B information]</a:t>
            </a:r>
          </a:p>
          <a:p>
            <a:endParaRPr lang="en-US" sz="800"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7</a:t>
            </a:fld>
            <a:endParaRPr lang="en-US"/>
          </a:p>
        </p:txBody>
      </p:sp>
    </p:spTree>
    <p:extLst>
      <p:ext uri="{BB962C8B-B14F-4D97-AF65-F5344CB8AC3E}">
        <p14:creationId xmlns:p14="http://schemas.microsoft.com/office/powerpoint/2010/main" val="339363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Additional information for Section B – Medical Interventions:</a:t>
            </a:r>
          </a:p>
          <a:p>
            <a:endParaRPr lang="en-US" sz="1000" baseline="0" dirty="0" smtClean="0"/>
          </a:p>
          <a:p>
            <a:r>
              <a:rPr lang="en-US" sz="800" baseline="0" dirty="0" smtClean="0"/>
              <a:t>Each treatment option now includes a goal statement to help describe each option and provide ways to enhance our conversations with patients and families. </a:t>
            </a:r>
          </a:p>
          <a:p>
            <a:r>
              <a:rPr lang="en-US" sz="800" u="sng" baseline="0" dirty="0" smtClean="0"/>
              <a:t>Full Treatment </a:t>
            </a:r>
            <a:r>
              <a:rPr lang="en-US" sz="800" baseline="0" dirty="0" smtClean="0"/>
              <a:t>has the primary goal of prolonging life by all medically effective means.</a:t>
            </a:r>
          </a:p>
          <a:p>
            <a:r>
              <a:rPr lang="en-US" sz="800" u="sng" baseline="0" dirty="0" smtClean="0"/>
              <a:t>Selective Treatment </a:t>
            </a:r>
            <a:r>
              <a:rPr lang="en-US" sz="800" baseline="0" dirty="0" smtClean="0"/>
              <a:t>has the goal of treating medical conditions while avoiding burdensome measures (such as complications, pain, or weakness.</a:t>
            </a:r>
          </a:p>
          <a:p>
            <a:r>
              <a:rPr lang="en-US" sz="800" u="sng" baseline="0" dirty="0" smtClean="0"/>
              <a:t>Comfort-Focused Treatment </a:t>
            </a:r>
            <a:r>
              <a:rPr lang="en-US" sz="800" baseline="0" dirty="0" smtClean="0"/>
              <a:t>has the primary goal of maximizing comfort. Care is focused on maximizing comfort, not on treating a patient’s illnesses.</a:t>
            </a:r>
          </a:p>
          <a:p>
            <a:endParaRPr lang="en-US" sz="800" baseline="0" dirty="0" smtClean="0"/>
          </a:p>
          <a:p>
            <a:r>
              <a:rPr lang="en-US" sz="800" baseline="0" dirty="0" smtClean="0"/>
              <a:t>Full Treatment now includes a box, “Trial Period of Full Treatment” as this was the most common additional order written.  Trial Period is for those patients who want to try full treatment, but who do not want prolonged life support, especially if they are not making progress. </a:t>
            </a:r>
          </a:p>
          <a:p>
            <a:endParaRPr lang="en-US" sz="800" baseline="0" dirty="0" smtClean="0"/>
          </a:p>
          <a:p>
            <a:r>
              <a:rPr lang="en-US" sz="800" baseline="0" dirty="0" smtClean="0"/>
              <a:t>The word “Request” was added to “transfer to hospital only if comfort needs cannot be met in current location.” “Request” was added to clarify that calling 911 is a request (usually from staff at SNF or assisted living, or family at home). A patient with decisionmaking capacity can refuse a transfer. EMS have likely encountered times where a patient refuses transfer. If patient is confused due to illness or there are questions, EMS will consult with base station. If a patient refuses transfer, they will likely be asked to sign an AMA form. On-going efforts to educate patient and family in understanding a patient’s medical goals and treatment choices and how we can support the patient, will help meet patient goals.</a:t>
            </a:r>
          </a:p>
          <a:p>
            <a:endParaRPr lang="en-US" sz="800"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8</a:t>
            </a:fld>
            <a:endParaRPr lang="en-US"/>
          </a:p>
        </p:txBody>
      </p:sp>
    </p:spTree>
    <p:extLst>
      <p:ext uri="{BB962C8B-B14F-4D97-AF65-F5344CB8AC3E}">
        <p14:creationId xmlns:p14="http://schemas.microsoft.com/office/powerpoint/2010/main" val="1801607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900" dirty="0" smtClean="0"/>
              <a:t>Choosing “Attempt Resuscitation / CPR” in Section A </a:t>
            </a:r>
            <a:r>
              <a:rPr lang="en-US" sz="900" u="sng" dirty="0" smtClean="0"/>
              <a:t>requires</a:t>
            </a:r>
            <a:r>
              <a:rPr lang="en-US" sz="900" dirty="0" smtClean="0"/>
              <a:t> choosing “Full Treatment” in Section B: Medical Interventions.</a:t>
            </a:r>
          </a:p>
          <a:p>
            <a:pPr marL="406992" lvl="1" indent="-173319" eaLnBrk="1" hangingPunct="1">
              <a:buFontTx/>
              <a:buChar char="•"/>
            </a:pPr>
            <a:r>
              <a:rPr lang="en-US" sz="900" dirty="0" smtClean="0"/>
              <a:t>It is </a:t>
            </a:r>
            <a:r>
              <a:rPr lang="en-US" sz="900" u="sng" dirty="0" smtClean="0"/>
              <a:t>not</a:t>
            </a:r>
            <a:r>
              <a:rPr lang="en-US" sz="900" dirty="0" smtClean="0"/>
              <a:t> acceptable to request “Attempt CPR” and “Selective</a:t>
            </a:r>
            <a:r>
              <a:rPr lang="en-US" sz="900" baseline="0" dirty="0" smtClean="0"/>
              <a:t> Treatment” </a:t>
            </a:r>
            <a:r>
              <a:rPr lang="en-US" sz="900" dirty="0" smtClean="0"/>
              <a:t>or “Comfort-Focused Treatment”.  </a:t>
            </a:r>
          </a:p>
          <a:p>
            <a:pPr marL="406992" lvl="1" indent="-173319" eaLnBrk="1" hangingPunct="1">
              <a:buFontTx/>
              <a:buChar char="•"/>
            </a:pPr>
            <a:r>
              <a:rPr lang="en-US" sz="900" dirty="0" smtClean="0"/>
              <a:t>If a person wants CPR, they must be willing to have ACLS (Advanced Cardiac Life Support) guidelines followed, which usually includes intubation and care in the ICU.</a:t>
            </a:r>
          </a:p>
          <a:p>
            <a:pPr eaLnBrk="1" hangingPunct="1"/>
            <a:r>
              <a:rPr lang="en-US" sz="900" dirty="0" smtClean="0"/>
              <a:t> </a:t>
            </a:r>
          </a:p>
          <a:p>
            <a:pPr eaLnBrk="1" hangingPunct="1"/>
            <a:r>
              <a:rPr lang="en-US" sz="900" dirty="0" smtClean="0"/>
              <a:t>“Do Not Attempt Resuscitation / DNR” may be chosen with any of the Medical Interventions in POLST Section B.</a:t>
            </a:r>
          </a:p>
          <a:p>
            <a:pPr eaLnBrk="1" hangingPunct="1"/>
            <a:endParaRPr lang="en-US" sz="900" dirty="0" smtClean="0"/>
          </a:p>
          <a:p>
            <a:pPr eaLnBrk="1" hangingPunct="1"/>
            <a:r>
              <a:rPr lang="en-US" sz="900" dirty="0" smtClean="0"/>
              <a:t>“DNR” may be chosen with “Full Treatment.”  This applies to the patient who has a pulse and/or who is breathing and wants aggressive medical interventions, but who doesn’t want to be resuscitated if found without a pulse or not breathing (they have died).  </a:t>
            </a:r>
          </a:p>
          <a:p>
            <a:pPr marL="406992" lvl="1" indent="-173319" eaLnBrk="1" hangingPunct="1">
              <a:buFontTx/>
              <a:buChar char="•"/>
            </a:pPr>
            <a:r>
              <a:rPr lang="en-US" sz="900" dirty="0" smtClean="0"/>
              <a:t>It is important to address length of treatment, severity of illness, and prognosis with this option.</a:t>
            </a:r>
            <a:r>
              <a:rPr lang="en-US" sz="900" baseline="0" dirty="0" smtClean="0"/>
              <a:t> </a:t>
            </a:r>
          </a:p>
          <a:p>
            <a:pPr marL="406992" lvl="1" indent="-173319" eaLnBrk="1" hangingPunct="1">
              <a:buFontTx/>
              <a:buChar char="•"/>
            </a:pPr>
            <a:r>
              <a:rPr lang="en-US" sz="900" dirty="0" smtClean="0"/>
              <a:t>Ask the patient, </a:t>
            </a:r>
            <a:r>
              <a:rPr lang="en-US" sz="900" i="1" dirty="0" smtClean="0"/>
              <a:t>“If you </a:t>
            </a:r>
            <a:r>
              <a:rPr lang="en-US" sz="900" i="1" u="sng" dirty="0" smtClean="0"/>
              <a:t>did not</a:t>
            </a:r>
            <a:r>
              <a:rPr lang="en-US" sz="900" i="1" dirty="0" smtClean="0"/>
              <a:t> get better and doctors thought your chances of a good recovery were very poor, would you want to be kept alive on the ventilator?”</a:t>
            </a:r>
            <a:r>
              <a:rPr lang="en-US" sz="900" dirty="0" smtClean="0"/>
              <a:t>   If the patient does not want to be kept on prolonged life support,</a:t>
            </a:r>
            <a:r>
              <a:rPr lang="en-US" sz="900" b="1" dirty="0" smtClean="0"/>
              <a:t> </a:t>
            </a:r>
            <a:r>
              <a:rPr lang="en-US" sz="900" dirty="0" smtClean="0"/>
              <a:t>the box under Full</a:t>
            </a:r>
            <a:r>
              <a:rPr lang="en-US" sz="900" baseline="0" dirty="0" smtClean="0"/>
              <a:t> Treatment, “Trial Period of Full Treatment” can be checked.</a:t>
            </a:r>
            <a:endParaRPr lang="en-US" sz="900" u="none" dirty="0" smtClean="0"/>
          </a:p>
          <a:p>
            <a:pPr marL="406992" marR="0" lvl="1" indent="-173319" algn="l" defTabSz="914400" rtl="0" eaLnBrk="1" fontAlgn="base" latinLnBrk="0" hangingPunct="1">
              <a:lnSpc>
                <a:spcPct val="100000"/>
              </a:lnSpc>
              <a:spcBef>
                <a:spcPct val="30000"/>
              </a:spcBef>
              <a:spcAft>
                <a:spcPct val="0"/>
              </a:spcAft>
              <a:buClrTx/>
              <a:buSzTx/>
              <a:buFontTx/>
              <a:buChar char="•"/>
              <a:tabLst/>
              <a:defRPr/>
            </a:pPr>
            <a:r>
              <a:rPr lang="en-US" sz="900" dirty="0" smtClean="0"/>
              <a:t>Possible additional orders might relate to dialysis, chemotherapy, blood transfusions, or AICDs (automatic implantable cardioverter defibrillator). Note</a:t>
            </a:r>
            <a:r>
              <a:rPr lang="en-US" sz="900" baseline="0" dirty="0" smtClean="0"/>
              <a:t> i</a:t>
            </a:r>
            <a:r>
              <a:rPr lang="en-US" sz="900" dirty="0" smtClean="0"/>
              <a:t>f patient has an AICD</a:t>
            </a:r>
            <a:r>
              <a:rPr lang="en-US" sz="900" baseline="0" dirty="0" smtClean="0"/>
              <a:t> </a:t>
            </a:r>
            <a:r>
              <a:rPr lang="en-US" sz="900" dirty="0" smtClean="0"/>
              <a:t>so it can be deactivated at the end-of-life.</a:t>
            </a:r>
            <a:endParaRPr lang="en-US" sz="900" dirty="0" smtClean="0">
              <a:solidFill>
                <a:schemeClr val="accent4">
                  <a:lumMod val="10000"/>
                </a:schemeClr>
              </a:solidFill>
            </a:endParaRPr>
          </a:p>
          <a:p>
            <a:pPr marL="406992" lvl="1" indent="-173319" eaLnBrk="1" hangingPunct="1">
              <a:buFontTx/>
              <a:buChar char="•"/>
            </a:pPr>
            <a:endParaRPr lang="en-US" sz="900" dirty="0" smtClean="0"/>
          </a:p>
          <a:p>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9</a:t>
            </a:fld>
            <a:endParaRPr lang="en-US" dirty="0"/>
          </a:p>
        </p:txBody>
      </p:sp>
    </p:spTree>
    <p:extLst>
      <p:ext uri="{BB962C8B-B14F-4D97-AF65-F5344CB8AC3E}">
        <p14:creationId xmlns:p14="http://schemas.microsoft.com/office/powerpoint/2010/main" val="342037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707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17528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78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78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2157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078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14163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28800"/>
            <a:ext cx="8229600" cy="4302125"/>
          </a:xfrm>
        </p:spPr>
        <p:txBody>
          <a:bodyPr/>
          <a:lstStyle/>
          <a:p>
            <a:pPr lvl="0"/>
            <a:r>
              <a:rPr lang="en-US" noProof="0" smtClean="0"/>
              <a:t>Click icon to add table</a:t>
            </a:r>
          </a:p>
        </p:txBody>
      </p:sp>
    </p:spTree>
    <p:extLst>
      <p:ext uri="{BB962C8B-B14F-4D97-AF65-F5344CB8AC3E}">
        <p14:creationId xmlns:p14="http://schemas.microsoft.com/office/powerpoint/2010/main" val="4132723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OLST_ppt_cover_phot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LST_ppt_cover_w_photo_swoosh"/>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LST_ppt_cover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p:cNvSpPr>
            <a:spLocks noGrp="1" noChangeArrowheads="1"/>
          </p:cNvSpPr>
          <p:nvPr>
            <p:ph type="ctrTitle" sz="quarter"/>
          </p:nvPr>
        </p:nvSpPr>
        <p:spPr>
          <a:xfrm>
            <a:off x="381000" y="1524000"/>
            <a:ext cx="5486400" cy="1736725"/>
          </a:xfrm>
        </p:spPr>
        <p:txBody>
          <a:bodyPr/>
          <a:lstStyle>
            <a:lvl1pPr>
              <a:defRPr sz="4400"/>
            </a:lvl1pPr>
          </a:lstStyle>
          <a:p>
            <a:pPr lvl="0"/>
            <a:r>
              <a:rPr lang="en-US" noProof="0" smtClean="0"/>
              <a:t>Click to edit Master title style</a:t>
            </a:r>
          </a:p>
        </p:txBody>
      </p:sp>
      <p:sp>
        <p:nvSpPr>
          <p:cNvPr id="45059" name="Rectangle 3"/>
          <p:cNvSpPr>
            <a:spLocks noGrp="1" noChangeArrowheads="1"/>
          </p:cNvSpPr>
          <p:nvPr>
            <p:ph type="subTitle" sz="quarter" idx="1"/>
          </p:nvPr>
        </p:nvSpPr>
        <p:spPr>
          <a:xfrm>
            <a:off x="381000" y="3352800"/>
            <a:ext cx="49530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7" name="Rectangle 4"/>
          <p:cNvSpPr>
            <a:spLocks noGrp="1" noChangeArrowheads="1"/>
          </p:cNvSpPr>
          <p:nvPr>
            <p:ph type="dt" sz="quarter" idx="10"/>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defRPr>
            </a:lvl1pPr>
          </a:lstStyle>
          <a:p>
            <a:pPr>
              <a:defRPr/>
            </a:pPr>
            <a:endParaRPr lang="en-US"/>
          </a:p>
        </p:txBody>
      </p:sp>
      <p:sp>
        <p:nvSpPr>
          <p:cNvPr id="8" name="Rectangle 5"/>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9" name="Rectangle 6"/>
          <p:cNvSpPr>
            <a:spLocks noGrp="1" noChangeArrowheads="1"/>
          </p:cNvSpPr>
          <p:nvPr>
            <p:ph type="sldNum" sz="quarter" idx="12"/>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8CF11363-4D64-4D98-AF9A-7AED5A0EFA8F}" type="slidenum">
              <a:rPr lang="en-US" smtClean="0"/>
              <a:pPr>
                <a:defRPr/>
              </a:pPr>
              <a:t>‹#›</a:t>
            </a:fld>
            <a:endParaRPr lang="en-US"/>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65133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14351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102920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16251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0312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en-US" smtClean="0"/>
              <a:t>Click to edit Master title style</a:t>
            </a:r>
            <a:endParaRPr lang="en-US"/>
          </a:p>
        </p:txBody>
      </p:sp>
    </p:spTree>
    <p:extLst>
      <p:ext uri="{BB962C8B-B14F-4D97-AF65-F5344CB8AC3E}">
        <p14:creationId xmlns:p14="http://schemas.microsoft.com/office/powerpoint/2010/main" val="19937255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93172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1" y="0"/>
            <a:ext cx="5524500" cy="545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2857694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01684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82031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53905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a:solidFill>
                  <a:schemeClr val="accent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814449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lvl1pPr algn="ctr">
              <a:defRPr>
                <a:solidFill>
                  <a:schemeClr val="accent1"/>
                </a:solidFill>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828800"/>
            <a:ext cx="8229600" cy="4302125"/>
          </a:xfrm>
        </p:spPr>
        <p:txBody>
          <a:bodyPr/>
          <a:lstStyle/>
          <a:p>
            <a:pPr lvl="0"/>
            <a:r>
              <a:rPr lang="en-US" noProof="0" smtClean="0"/>
              <a:t>Click icon to add table</a:t>
            </a:r>
          </a:p>
        </p:txBody>
      </p:sp>
    </p:spTree>
    <p:extLst>
      <p:ext uri="{BB962C8B-B14F-4D97-AF65-F5344CB8AC3E}">
        <p14:creationId xmlns:p14="http://schemas.microsoft.com/office/powerpoint/2010/main" val="41327230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078537"/>
          </a:xfrm>
        </p:spPr>
        <p:txBody>
          <a:bodyPr/>
          <a:lstStyle>
            <a:lvl1pPr>
              <a:defRPr>
                <a:solidFill>
                  <a:schemeClr val="accent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221416341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OLST_ppt_cover_no_photo_swoosh"/>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LST_ppt_cover_logo"/>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2"/>
          <p:cNvSpPr>
            <a:spLocks noGrp="1" noChangeArrowheads="1"/>
          </p:cNvSpPr>
          <p:nvPr>
            <p:ph type="ctrTitle" sz="quarter"/>
          </p:nvPr>
        </p:nvSpPr>
        <p:spPr>
          <a:xfrm>
            <a:off x="685800" y="609600"/>
            <a:ext cx="6019800" cy="1736725"/>
          </a:xfrm>
        </p:spPr>
        <p:txBody>
          <a:bodyPr anchor="b"/>
          <a:lstStyle>
            <a:lvl1pPr>
              <a:defRPr/>
            </a:lvl1pPr>
          </a:lstStyle>
          <a:p>
            <a:pPr lvl="0"/>
            <a:r>
              <a:rPr lang="en-US" noProof="0" smtClean="0"/>
              <a:t>Click to edit Master title style</a:t>
            </a:r>
          </a:p>
        </p:txBody>
      </p:sp>
      <p:sp>
        <p:nvSpPr>
          <p:cNvPr id="53251" name="Rectangle 3"/>
          <p:cNvSpPr>
            <a:spLocks noGrp="1" noChangeArrowheads="1"/>
          </p:cNvSpPr>
          <p:nvPr>
            <p:ph type="subTitle" sz="quarter" idx="1"/>
          </p:nvPr>
        </p:nvSpPr>
        <p:spPr>
          <a:xfrm>
            <a:off x="685800" y="2514600"/>
            <a:ext cx="54102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6" name="Rectangle 4"/>
          <p:cNvSpPr>
            <a:spLocks noGrp="1" noChangeArrowheads="1"/>
          </p:cNvSpPr>
          <p:nvPr>
            <p:ph type="dt" sz="quarter"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8FDC92A0-ED05-4ADA-8ABB-70434A4DA59A}" type="slidenum">
              <a:rPr lang="en-US"/>
              <a:pPr>
                <a:defRPr/>
              </a:pPr>
              <a:t>‹#›</a:t>
            </a:fld>
            <a:endParaRPr lang="en-US"/>
          </a:p>
        </p:txBody>
      </p:sp>
    </p:spTree>
    <p:extLst>
      <p:ext uri="{BB962C8B-B14F-4D97-AF65-F5344CB8AC3E}">
        <p14:creationId xmlns:p14="http://schemas.microsoft.com/office/powerpoint/2010/main" val="2958898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8D86E2E-17D1-47AB-AE55-C349B4675F72}" type="slidenum">
              <a:rPr lang="en-US"/>
              <a:pPr>
                <a:defRPr/>
              </a:pPr>
              <a:t>‹#›</a:t>
            </a:fld>
            <a:endParaRPr lang="en-US"/>
          </a:p>
        </p:txBody>
      </p:sp>
    </p:spTree>
    <p:extLst>
      <p:ext uri="{BB962C8B-B14F-4D97-AF65-F5344CB8AC3E}">
        <p14:creationId xmlns:p14="http://schemas.microsoft.com/office/powerpoint/2010/main" val="1336754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A4BBD3F-7D2C-474C-8F39-70D9B2EF569D}" type="slidenum">
              <a:rPr lang="en-US"/>
              <a:pPr>
                <a:defRPr/>
              </a:pPr>
              <a:t>‹#›</a:t>
            </a:fld>
            <a:endParaRPr lang="en-US"/>
          </a:p>
        </p:txBody>
      </p:sp>
    </p:spTree>
    <p:extLst>
      <p:ext uri="{BB962C8B-B14F-4D97-AF65-F5344CB8AC3E}">
        <p14:creationId xmlns:p14="http://schemas.microsoft.com/office/powerpoint/2010/main" val="94240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0741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7213"/>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E1299ECD-303F-44EE-A9F8-10300428DACE}" type="slidenum">
              <a:rPr lang="en-US"/>
              <a:pPr>
                <a:defRPr/>
              </a:pPr>
              <a:t>‹#›</a:t>
            </a:fld>
            <a:endParaRPr lang="en-US"/>
          </a:p>
        </p:txBody>
      </p:sp>
    </p:spTree>
    <p:extLst>
      <p:ext uri="{BB962C8B-B14F-4D97-AF65-F5344CB8AC3E}">
        <p14:creationId xmlns:p14="http://schemas.microsoft.com/office/powerpoint/2010/main" val="4027029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6691A462-8BCB-4CCA-87B6-A8505FDB8AF5}" type="slidenum">
              <a:rPr lang="en-US"/>
              <a:pPr>
                <a:defRPr/>
              </a:pPr>
              <a:t>‹#›</a:t>
            </a:fld>
            <a:endParaRPr lang="en-US"/>
          </a:p>
        </p:txBody>
      </p:sp>
    </p:spTree>
    <p:extLst>
      <p:ext uri="{BB962C8B-B14F-4D97-AF65-F5344CB8AC3E}">
        <p14:creationId xmlns:p14="http://schemas.microsoft.com/office/powerpoint/2010/main" val="1488429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6857C863-2E49-4A31-BC22-DFB454F526E8}" type="slidenum">
              <a:rPr lang="en-US"/>
              <a:pPr>
                <a:defRPr/>
              </a:pPr>
              <a:t>‹#›</a:t>
            </a:fld>
            <a:endParaRPr lang="en-US"/>
          </a:p>
        </p:txBody>
      </p:sp>
    </p:spTree>
    <p:extLst>
      <p:ext uri="{BB962C8B-B14F-4D97-AF65-F5344CB8AC3E}">
        <p14:creationId xmlns:p14="http://schemas.microsoft.com/office/powerpoint/2010/main" val="2890793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ED77C3A6-7170-4F0B-ADA2-30A2FA5257E9}" type="slidenum">
              <a:rPr lang="en-US"/>
              <a:pPr>
                <a:defRPr/>
              </a:pPr>
              <a:t>‹#›</a:t>
            </a:fld>
            <a:endParaRPr lang="en-US"/>
          </a:p>
        </p:txBody>
      </p:sp>
    </p:spTree>
    <p:extLst>
      <p:ext uri="{BB962C8B-B14F-4D97-AF65-F5344CB8AC3E}">
        <p14:creationId xmlns:p14="http://schemas.microsoft.com/office/powerpoint/2010/main" val="63978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2DFA43AE-BB5B-41FA-93AF-ABE927BB49F7}" type="slidenum">
              <a:rPr lang="en-US"/>
              <a:pPr>
                <a:defRPr/>
              </a:pPr>
              <a:t>‹#›</a:t>
            </a:fld>
            <a:endParaRPr lang="en-US"/>
          </a:p>
        </p:txBody>
      </p:sp>
    </p:spTree>
    <p:extLst>
      <p:ext uri="{BB962C8B-B14F-4D97-AF65-F5344CB8AC3E}">
        <p14:creationId xmlns:p14="http://schemas.microsoft.com/office/powerpoint/2010/main" val="1335368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F57D0C86-25FD-4B48-B59C-F39E4B4F751C}" type="slidenum">
              <a:rPr lang="en-US"/>
              <a:pPr>
                <a:defRPr/>
              </a:pPr>
              <a:t>‹#›</a:t>
            </a:fld>
            <a:endParaRPr lang="en-US"/>
          </a:p>
        </p:txBody>
      </p:sp>
    </p:spTree>
    <p:extLst>
      <p:ext uri="{BB962C8B-B14F-4D97-AF65-F5344CB8AC3E}">
        <p14:creationId xmlns:p14="http://schemas.microsoft.com/office/powerpoint/2010/main" val="1521911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F5B3FBDA-C081-473A-9C40-2BBE8C556DE7}" type="slidenum">
              <a:rPr lang="en-US"/>
              <a:pPr>
                <a:defRPr/>
              </a:pPr>
              <a:t>‹#›</a:t>
            </a:fld>
            <a:endParaRPr lang="en-US"/>
          </a:p>
        </p:txBody>
      </p:sp>
    </p:spTree>
    <p:extLst>
      <p:ext uri="{BB962C8B-B14F-4D97-AF65-F5344CB8AC3E}">
        <p14:creationId xmlns:p14="http://schemas.microsoft.com/office/powerpoint/2010/main" val="271365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6080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6080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64214D0D-0846-48EF-B5C9-0E0060F701A6}" type="slidenum">
              <a:rPr lang="en-US"/>
              <a:pPr>
                <a:defRPr/>
              </a:pPr>
              <a:t>‹#›</a:t>
            </a:fld>
            <a:endParaRPr lang="en-US"/>
          </a:p>
        </p:txBody>
      </p:sp>
    </p:spTree>
    <p:extLst>
      <p:ext uri="{BB962C8B-B14F-4D97-AF65-F5344CB8AC3E}">
        <p14:creationId xmlns:p14="http://schemas.microsoft.com/office/powerpoint/2010/main" val="228824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24832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41868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7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56878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13578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7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06959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7969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5870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03375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558924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5047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662739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78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78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46833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078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958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71067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7079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93172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0741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7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568787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71067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287155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495260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60509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29654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1752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287155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78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78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2157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078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141634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CCC: Cover page (primary emphasis on logo)">
    <p:spTree>
      <p:nvGrpSpPr>
        <p:cNvPr id="1" name=""/>
        <p:cNvGrpSpPr/>
        <p:nvPr/>
      </p:nvGrpSpPr>
      <p:grpSpPr>
        <a:xfrm>
          <a:off x="0" y="0"/>
          <a:ext cx="0" cy="0"/>
          <a:chOff x="0" y="0"/>
          <a:chExt cx="0" cy="0"/>
        </a:xfrm>
      </p:grpSpPr>
      <p:grpSp>
        <p:nvGrpSpPr>
          <p:cNvPr id="6" name="Group 1"/>
          <p:cNvGrpSpPr>
            <a:grpSpLocks/>
          </p:cNvGrpSpPr>
          <p:nvPr userDrawn="1"/>
        </p:nvGrpSpPr>
        <p:grpSpPr bwMode="auto">
          <a:xfrm>
            <a:off x="0" y="609600"/>
            <a:ext cx="9144000" cy="4495800"/>
            <a:chOff x="0" y="609600"/>
            <a:chExt cx="9144000" cy="4495800"/>
          </a:xfrm>
        </p:grpSpPr>
        <p:sp>
          <p:nvSpPr>
            <p:cNvPr id="7" name="Rectangle 6"/>
            <p:cNvSpPr>
              <a:spLocks noChangeArrowheads="1"/>
            </p:cNvSpPr>
            <p:nvPr userDrawn="1"/>
          </p:nvSpPr>
          <p:spPr bwMode="auto">
            <a:xfrm>
              <a:off x="0" y="2057400"/>
              <a:ext cx="9144000" cy="3048000"/>
            </a:xfrm>
            <a:prstGeom prst="rect">
              <a:avLst/>
            </a:prstGeom>
            <a:solidFill>
              <a:srgbClr val="F78F22"/>
            </a:solidFill>
            <a:ln w="9525">
              <a:noFill/>
              <a:miter lim="800000"/>
              <a:headEnd/>
              <a:tailEnd/>
            </a:ln>
            <a:effectLst/>
          </p:spPr>
          <p:txBody>
            <a:bodyPr wrap="none" anchor="ctr"/>
            <a:lstStyle/>
            <a:p>
              <a:pPr algn="l" eaLnBrk="1" fontAlgn="auto" hangingPunct="1">
                <a:spcBef>
                  <a:spcPts val="0"/>
                </a:spcBef>
                <a:spcAft>
                  <a:spcPts val="0"/>
                </a:spcAft>
                <a:defRPr/>
              </a:pPr>
              <a:endParaRPr lang="en-US"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ndParaRPr>
            </a:p>
          </p:txBody>
        </p:sp>
        <p:pic>
          <p:nvPicPr>
            <p:cNvPr id="8" name="Picture 6" descr="CCCC_logo"/>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09600" y="609600"/>
              <a:ext cx="31813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2590800"/>
            <a:ext cx="8229600" cy="1143000"/>
          </a:xfrm>
          <a:prstGeom prst="rect">
            <a:avLst/>
          </a:prstGeom>
        </p:spPr>
        <p:txBody>
          <a:bodyPr/>
          <a:lstStyle>
            <a:lvl1pPr algn="l">
              <a:lnSpc>
                <a:spcPts val="7000"/>
              </a:lnSpc>
              <a:defRPr sz="7400" cap="all" spc="-500" baseline="0">
                <a:solidFill>
                  <a:schemeClr val="bg1"/>
                </a:solidFill>
                <a:latin typeface="DIN Medium" pitchFamily="50"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533400" y="4191000"/>
            <a:ext cx="7467600" cy="639762"/>
          </a:xfrm>
          <a:prstGeom prst="rect">
            <a:avLst/>
          </a:prstGeom>
        </p:spPr>
        <p:txBody>
          <a:bodyPr anchor="b"/>
          <a:lstStyle>
            <a:lvl1pPr marL="0" indent="0">
              <a:lnSpc>
                <a:spcPts val="3800"/>
              </a:lnSpc>
              <a:buNone/>
              <a:defRPr sz="2800" b="0" spc="0" baseline="0">
                <a:solidFill>
                  <a:schemeClr val="bg1"/>
                </a:solidFill>
                <a:latin typeface="Futura Std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2740025" y="5715000"/>
            <a:ext cx="5870575" cy="639762"/>
          </a:xfrm>
          <a:prstGeom prst="rect">
            <a:avLst/>
          </a:prstGeom>
        </p:spPr>
        <p:txBody>
          <a:bodyPr anchor="t" anchorCtr="0"/>
          <a:lstStyle>
            <a:lvl1pPr marL="0" indent="0">
              <a:lnSpc>
                <a:spcPts val="2800"/>
              </a:lnSpc>
              <a:buNone/>
              <a:defRPr sz="2700" b="0" spc="-100" baseline="0">
                <a:solidFill>
                  <a:srgbClr val="58585B"/>
                </a:solidFill>
                <a:latin typeface="DIN Medium"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65973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CCC: Cover page (secondary emphasis on logo)">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531813"/>
            <a:ext cx="9144000" cy="1600200"/>
          </a:xfrm>
          <a:prstGeom prst="rect">
            <a:avLst/>
          </a:prstGeom>
          <a:solidFill>
            <a:srgbClr val="F78F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000000"/>
              </a:solidFill>
              <a:latin typeface="Calibri" pitchFamily="34" charset="0"/>
            </a:endParaRPr>
          </a:p>
        </p:txBody>
      </p:sp>
      <p:pic>
        <p:nvPicPr>
          <p:cNvPr id="8" name="Picture 6" descr="CCCC_logo"/>
          <p:cNvPicPr preferRelativeResize="0">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599238" y="5897563"/>
            <a:ext cx="23399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914400"/>
            <a:ext cx="8229600" cy="609600"/>
          </a:xfrm>
          <a:prstGeom prst="rect">
            <a:avLst/>
          </a:prstGeom>
        </p:spPr>
        <p:txBody>
          <a:bodyPr/>
          <a:lstStyle>
            <a:lvl1pPr algn="l">
              <a:defRPr kumimoji="0" lang="en-US" sz="5900" b="0" i="0" u="none" strike="noStrike" kern="0" cap="none" spc="-400" normalizeH="0" baseline="0" noProof="0" dirty="0" smtClean="0">
                <a:ln>
                  <a:noFill/>
                </a:ln>
                <a:solidFill>
                  <a:schemeClr val="bg1"/>
                </a:solidFill>
                <a:effectLst/>
                <a:uLnTx/>
                <a:uFillTx/>
                <a:latin typeface="DIN Medium" pitchFamily="50" charset="0"/>
                <a:ea typeface="+mj-ea"/>
                <a:cs typeface="Adobe Hebrew" pitchFamily="18" charset="-79"/>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381000" y="2408238"/>
            <a:ext cx="8305800" cy="1401762"/>
          </a:xfrm>
          <a:prstGeom prst="rect">
            <a:avLst/>
          </a:prstGeom>
        </p:spPr>
        <p:txBody>
          <a:bodyPr anchor="t" anchorCtr="0"/>
          <a:lstStyle>
            <a:lvl1pPr marL="0" indent="0">
              <a:buNone/>
              <a:defRPr kumimoji="0" lang="en-US" sz="4000" b="0" i="0" u="none" strike="noStrike" kern="0" cap="none" spc="-150" normalizeH="0" baseline="0" noProof="0" dirty="0" smtClean="0">
                <a:ln>
                  <a:noFill/>
                </a:ln>
                <a:solidFill>
                  <a:srgbClr val="F78F22"/>
                </a:solidFill>
                <a:effectLst/>
                <a:uLnTx/>
                <a:uFillTx/>
                <a:latin typeface="DIN Light" pitchFamily="50"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useBgFill="1">
        <p:nvSpPr>
          <p:cNvPr id="6" name="Content Placeholder 5"/>
          <p:cNvSpPr>
            <a:spLocks noGrp="1"/>
          </p:cNvSpPr>
          <p:nvPr>
            <p:ph sz="quarter" idx="4"/>
          </p:nvPr>
        </p:nvSpPr>
        <p:spPr>
          <a:xfrm>
            <a:off x="457200" y="4114801"/>
            <a:ext cx="7772400" cy="1066800"/>
          </a:xfrm>
          <a:prstGeom prst="rect">
            <a:avLst/>
          </a:prstGeom>
        </p:spPr>
        <p:txBody>
          <a:bodyPr/>
          <a:lstStyle>
            <a:lvl1pPr>
              <a:lnSpc>
                <a:spcPts val="3000"/>
              </a:lnSpc>
              <a:buFontTx/>
              <a:buNone/>
              <a:defRPr kumimoji="0" lang="en-US" sz="2800" b="0" i="0" u="none" strike="noStrike" kern="1200" cap="none" spc="-30" normalizeH="0" baseline="0" noProof="0" dirty="0" smtClean="0">
                <a:ln>
                  <a:noFill/>
                </a:ln>
                <a:solidFill>
                  <a:srgbClr val="585858"/>
                </a:solidFill>
                <a:effectLst/>
                <a:uLnTx/>
                <a:uFillTx/>
                <a:latin typeface="Futura Std Book" pitchFamily="34" charset="0"/>
                <a:ea typeface="+mn-ea"/>
                <a:cs typeface="+mn-cs"/>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Tree>
    <p:extLst>
      <p:ext uri="{BB962C8B-B14F-4D97-AF65-F5344CB8AC3E}">
        <p14:creationId xmlns:p14="http://schemas.microsoft.com/office/powerpoint/2010/main" val="20267277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CCC: Sub page">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9144000" cy="228600"/>
          </a:xfrm>
          <a:prstGeom prst="rect">
            <a:avLst/>
          </a:prstGeom>
          <a:solidFill>
            <a:srgbClr val="F78F22"/>
          </a:solidFill>
          <a:ln w="9525">
            <a:noFill/>
            <a:miter lim="800000"/>
            <a:headEnd/>
            <a:tailEnd/>
          </a:ln>
          <a:effectLst/>
        </p:spPr>
        <p:txBody>
          <a:bodyPr wrap="none" anchor="ctr"/>
          <a:lstStyle/>
          <a:p>
            <a:pPr algn="l" eaLnBrk="1" fontAlgn="auto" hangingPunct="1">
              <a:spcBef>
                <a:spcPts val="0"/>
              </a:spcBef>
              <a:spcAft>
                <a:spcPts val="0"/>
              </a:spcAft>
              <a:defRPr/>
            </a:pPr>
            <a:endParaRPr lang="en-US"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ndParaRPr>
          </a:p>
        </p:txBody>
      </p:sp>
      <p:pic>
        <p:nvPicPr>
          <p:cNvPr id="8" name="Picture 6" descr="CCCC_logo"/>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019800" y="5857875"/>
            <a:ext cx="2952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5791200"/>
            <a:ext cx="9144000" cy="0"/>
          </a:xfrm>
          <a:prstGeom prst="line">
            <a:avLst/>
          </a:prstGeom>
          <a:ln w="12700">
            <a:solidFill>
              <a:srgbClr val="F78F2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001713"/>
            <a:ext cx="8153400" cy="750887"/>
          </a:xfrm>
          <a:prstGeom prst="rect">
            <a:avLst/>
          </a:prstGeom>
        </p:spPr>
        <p:txBody>
          <a:bodyPr anchor="t" anchorCtr="0"/>
          <a:lstStyle>
            <a:lvl1pPr marL="0" indent="0">
              <a:buNone/>
              <a:defRPr sz="3700" b="0" spc="-150">
                <a:solidFill>
                  <a:srgbClr val="F78F22"/>
                </a:solidFill>
                <a:latin typeface="DIN Medium"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76400"/>
            <a:ext cx="8153400" cy="1066800"/>
          </a:xfrm>
          <a:prstGeom prst="rect">
            <a:avLst/>
          </a:prstGeom>
        </p:spPr>
        <p:txBody>
          <a:bodyPr/>
          <a:lstStyle>
            <a:lvl1pPr>
              <a:lnSpc>
                <a:spcPts val="3000"/>
              </a:lnSpc>
              <a:buNone/>
              <a:defRPr sz="2800">
                <a:solidFill>
                  <a:srgbClr val="58585B"/>
                </a:solidFill>
                <a:latin typeface="Futura Std Book" pitchFamily="34" charset="0"/>
              </a:defRPr>
            </a:lvl1pPr>
            <a:lvl2pPr>
              <a:lnSpc>
                <a:spcPts val="3000"/>
              </a:lnSpc>
              <a:buNone/>
              <a:defRPr sz="2800">
                <a:solidFill>
                  <a:srgbClr val="58585B"/>
                </a:solidFill>
                <a:latin typeface="Futura Std Light" pitchFamily="34" charset="0"/>
              </a:defRPr>
            </a:lvl2pPr>
            <a:lvl3pPr>
              <a:lnSpc>
                <a:spcPts val="3000"/>
              </a:lnSpc>
              <a:buNone/>
              <a:defRPr sz="2800">
                <a:solidFill>
                  <a:srgbClr val="58585B"/>
                </a:solidFill>
                <a:latin typeface="Futura Std Light" pitchFamily="34" charset="0"/>
              </a:defRPr>
            </a:lvl3pPr>
            <a:lvl4pPr>
              <a:lnSpc>
                <a:spcPts val="3000"/>
              </a:lnSpc>
              <a:buNone/>
              <a:defRPr sz="2800">
                <a:solidFill>
                  <a:srgbClr val="58585B"/>
                </a:solidFill>
                <a:latin typeface="Futura Std Light" pitchFamily="34" charset="0"/>
              </a:defRPr>
            </a:lvl4pPr>
            <a:lvl5pPr>
              <a:lnSpc>
                <a:spcPts val="3000"/>
              </a:lnSpc>
              <a:buNone/>
              <a:defRPr sz="2800">
                <a:solidFill>
                  <a:srgbClr val="58585B"/>
                </a:solidFill>
                <a:latin typeface="Futura Std Light" pitchFamily="34" charset="0"/>
              </a:defRPr>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57200" y="3352800"/>
            <a:ext cx="8153400" cy="749808"/>
          </a:xfrm>
          <a:prstGeom prst="rect">
            <a:avLst/>
          </a:prstGeom>
        </p:spPr>
        <p:txBody>
          <a:bodyPr anchor="t" anchorCtr="0"/>
          <a:lstStyle>
            <a:lvl1pPr marL="0" indent="0">
              <a:buNone/>
              <a:defRPr lang="en-US" sz="3700" b="0" kern="1200" spc="-150" dirty="0" smtClean="0">
                <a:solidFill>
                  <a:srgbClr val="F78F22"/>
                </a:solidFill>
                <a:latin typeface="DIN Medium" pitchFamily="50"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 y="4038600"/>
            <a:ext cx="8153400" cy="1069848"/>
          </a:xfrm>
          <a:prstGeom prst="rect">
            <a:avLst/>
          </a:prstGeom>
        </p:spPr>
        <p:txBody>
          <a:bodyPr/>
          <a:lstStyle>
            <a:lvl1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Book" pitchFamily="34" charset="0"/>
                <a:ea typeface="+mn-ea"/>
                <a:cs typeface="+mn-cs"/>
              </a:defRPr>
            </a:lvl1pPr>
            <a:lvl2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2pPr>
            <a:lvl3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3pPr>
            <a:lvl4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4pPr>
            <a:lvl5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5pPr>
            <a:lvl6pPr>
              <a:defRPr sz="1600"/>
            </a:lvl6pPr>
            <a:lvl7pPr>
              <a:defRPr sz="1600"/>
            </a:lvl7pPr>
            <a:lvl8pPr>
              <a:defRPr sz="1600"/>
            </a:lvl8pPr>
            <a:lvl9pPr>
              <a:defRPr sz="1600"/>
            </a:lvl9pPr>
          </a:lstStyle>
          <a:p>
            <a:pPr lvl="0"/>
            <a:r>
              <a:rPr lang="en-US" smtClean="0"/>
              <a:t>Click to edit Master text styles</a:t>
            </a:r>
          </a:p>
        </p:txBody>
      </p:sp>
    </p:spTree>
    <p:extLst>
      <p:ext uri="{BB962C8B-B14F-4D97-AF65-F5344CB8AC3E}">
        <p14:creationId xmlns:p14="http://schemas.microsoft.com/office/powerpoint/2010/main" val="38001444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inking Ahead: Cover page ">
    <p:spTree>
      <p:nvGrpSpPr>
        <p:cNvPr id="1" name=""/>
        <p:cNvGrpSpPr/>
        <p:nvPr/>
      </p:nvGrpSpPr>
      <p:grpSpPr>
        <a:xfrm>
          <a:off x="0" y="0"/>
          <a:ext cx="0" cy="0"/>
          <a:chOff x="0" y="0"/>
          <a:chExt cx="0" cy="0"/>
        </a:xfrm>
      </p:grpSpPr>
      <p:pic>
        <p:nvPicPr>
          <p:cNvPr id="4" name="Picture 10" descr="ThinkingAhead_cover1_R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CCC_logo"/>
          <p:cNvPicPr preferRelativeResize="0">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19075" y="6042025"/>
            <a:ext cx="1981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txBox="1">
            <a:spLocks noChangeArrowheads="1"/>
          </p:cNvSpPr>
          <p:nvPr userDrawn="1"/>
        </p:nvSpPr>
        <p:spPr bwMode="auto">
          <a:xfrm>
            <a:off x="6900863" y="6477000"/>
            <a:ext cx="2057400" cy="228600"/>
          </a:xfrm>
          <a:prstGeom prst="rect">
            <a:avLst/>
          </a:prstGeom>
          <a:noFill/>
          <a:ln w="9525">
            <a:noFill/>
            <a:miter lim="800000"/>
            <a:headEnd/>
            <a:tailEnd/>
          </a:ln>
          <a:effectLst/>
        </p:spPr>
        <p:txBody>
          <a:bodyPr lIns="0" tIns="0" rIns="0" bIns="0"/>
          <a:lstStyle>
            <a:lvl1pPr algn="ctr">
              <a:defRPr sz="1200">
                <a:solidFill>
                  <a:srgbClr val="585858"/>
                </a:solidFill>
                <a:latin typeface="Futura Std Medium" pitchFamily="34" charset="0"/>
              </a:defRPr>
            </a:lvl1pPr>
          </a:lstStyle>
          <a:p>
            <a:pPr eaLnBrk="1" fontAlgn="auto" hangingPunct="1">
              <a:spcBef>
                <a:spcPts val="0"/>
              </a:spcBef>
              <a:spcAft>
                <a:spcPts val="0"/>
              </a:spcAft>
              <a:defRPr/>
            </a:pPr>
            <a:r>
              <a:rPr lang="en-US" dirty="0" smtClean="0"/>
              <a:t>WWW.COALITIONCCC.ORG</a:t>
            </a:r>
            <a:endParaRPr lang="en-US" dirty="0"/>
          </a:p>
        </p:txBody>
      </p:sp>
      <p:sp>
        <p:nvSpPr>
          <p:cNvPr id="2" name="Title 1"/>
          <p:cNvSpPr>
            <a:spLocks noGrp="1"/>
          </p:cNvSpPr>
          <p:nvPr>
            <p:ph type="title"/>
          </p:nvPr>
        </p:nvSpPr>
        <p:spPr>
          <a:xfrm>
            <a:off x="457200" y="960438"/>
            <a:ext cx="4572000" cy="1935162"/>
          </a:xfrm>
          <a:prstGeom prst="rect">
            <a:avLst/>
          </a:prstGeom>
        </p:spPr>
        <p:txBody>
          <a:bodyPr/>
          <a:lstStyle>
            <a:lvl1pPr algn="l">
              <a:lnSpc>
                <a:spcPts val="7000"/>
              </a:lnSpc>
              <a:defRPr sz="8000" spc="-500" baseline="0">
                <a:solidFill>
                  <a:srgbClr val="58585B"/>
                </a:solidFill>
                <a:latin typeface="DIN" pitchFamily="50"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3429000"/>
            <a:ext cx="4040188" cy="639762"/>
          </a:xfrm>
          <a:prstGeom prst="rect">
            <a:avLst/>
          </a:prstGeom>
        </p:spPr>
        <p:txBody>
          <a:bodyPr anchor="t" anchorCtr="0"/>
          <a:lstStyle>
            <a:lvl1pPr marL="0" indent="0">
              <a:lnSpc>
                <a:spcPts val="4600"/>
              </a:lnSpc>
              <a:spcBef>
                <a:spcPts val="0"/>
              </a:spcBef>
              <a:buNone/>
              <a:defRPr sz="3800" b="0" spc="-100" baseline="0">
                <a:solidFill>
                  <a:srgbClr val="58585B"/>
                </a:solidFill>
                <a:latin typeface="Futura Std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008478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inking Ahead: Sub page ">
    <p:spTree>
      <p:nvGrpSpPr>
        <p:cNvPr id="1" name=""/>
        <p:cNvGrpSpPr/>
        <p:nvPr/>
      </p:nvGrpSpPr>
      <p:grpSpPr>
        <a:xfrm>
          <a:off x="0" y="0"/>
          <a:ext cx="0" cy="0"/>
          <a:chOff x="0" y="0"/>
          <a:chExt cx="0" cy="0"/>
        </a:xfrm>
      </p:grpSpPr>
      <p:grpSp>
        <p:nvGrpSpPr>
          <p:cNvPr id="7" name="Group 1"/>
          <p:cNvGrpSpPr>
            <a:grpSpLocks/>
          </p:cNvGrpSpPr>
          <p:nvPr userDrawn="1"/>
        </p:nvGrpSpPr>
        <p:grpSpPr bwMode="auto">
          <a:xfrm>
            <a:off x="0" y="0"/>
            <a:ext cx="9144000" cy="6858000"/>
            <a:chOff x="0" y="0"/>
            <a:chExt cx="9144000" cy="6858000"/>
          </a:xfrm>
        </p:grpSpPr>
        <p:pic>
          <p:nvPicPr>
            <p:cNvPr id="8" name="Picture 2" descr="ThinkingAhead_sub1_R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CCC_logo"/>
            <p:cNvPicPr preferRelativeResize="0">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19075" y="6042025"/>
              <a:ext cx="1981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762000" y="274638"/>
            <a:ext cx="8229600" cy="1143000"/>
          </a:xfrm>
          <a:prstGeom prst="rect">
            <a:avLst/>
          </a:prstGeom>
        </p:spPr>
        <p:txBody>
          <a:bodyPr/>
          <a:lstStyle>
            <a:lvl1pPr algn="l">
              <a:defRPr sz="7000" spc="-500" baseline="0">
                <a:solidFill>
                  <a:srgbClr val="6CA044"/>
                </a:solidFill>
                <a:latin typeface="DIN" pitchFamily="50"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62000" y="1524000"/>
            <a:ext cx="5105400" cy="1676400"/>
          </a:xfrm>
          <a:prstGeom prst="rect">
            <a:avLst/>
          </a:prstGeom>
        </p:spPr>
        <p:txBody>
          <a:bodyPr anchor="t" anchorCtr="0"/>
          <a:lstStyle>
            <a:lvl1pPr marL="0" indent="0">
              <a:lnSpc>
                <a:spcPts val="4400"/>
              </a:lnSpc>
              <a:spcBef>
                <a:spcPts val="0"/>
              </a:spcBef>
              <a:buNone/>
              <a:defRPr sz="3600" b="0" spc="-100" baseline="0">
                <a:solidFill>
                  <a:srgbClr val="58585B"/>
                </a:solidFill>
                <a:latin typeface="Futura Std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762000" y="3703638"/>
            <a:ext cx="4041775" cy="639762"/>
          </a:xfrm>
          <a:prstGeom prst="rect">
            <a:avLst/>
          </a:prstGeom>
        </p:spPr>
        <p:txBody>
          <a:bodyPr anchor="t" anchorCtr="0"/>
          <a:lstStyle>
            <a:lvl1pPr marL="0" indent="0">
              <a:buNone/>
              <a:defRPr sz="3000" b="0" spc="-200" baseline="0">
                <a:solidFill>
                  <a:srgbClr val="6CA044"/>
                </a:solidFill>
                <a:latin typeface="DIN Medium"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62000" y="4114800"/>
            <a:ext cx="7543800" cy="1600200"/>
          </a:xfrm>
          <a:prstGeom prst="rect">
            <a:avLst/>
          </a:prstGeom>
        </p:spPr>
        <p:txBody>
          <a:bodyPr/>
          <a:lstStyle>
            <a:lvl1pPr marL="0">
              <a:lnSpc>
                <a:spcPts val="3000"/>
              </a:lnSpc>
              <a:spcBef>
                <a:spcPts val="0"/>
              </a:spcBef>
              <a:buNone/>
              <a:defRPr sz="2500" b="0" baseline="0">
                <a:solidFill>
                  <a:srgbClr val="58585B"/>
                </a:solidFill>
                <a:latin typeface="Futura Std Book" pitchFamily="34" charset="0"/>
              </a:defRPr>
            </a:lvl1pPr>
            <a:lvl2pPr>
              <a:lnSpc>
                <a:spcPts val="3000"/>
              </a:lnSpc>
              <a:spcBef>
                <a:spcPts val="0"/>
              </a:spcBef>
              <a:buNone/>
              <a:defRPr sz="2500">
                <a:solidFill>
                  <a:srgbClr val="58585B"/>
                </a:solidFill>
                <a:latin typeface="Futura Std Light" pitchFamily="34" charset="0"/>
              </a:defRPr>
            </a:lvl2pPr>
            <a:lvl3pPr>
              <a:lnSpc>
                <a:spcPts val="3000"/>
              </a:lnSpc>
              <a:spcBef>
                <a:spcPts val="0"/>
              </a:spcBef>
              <a:buNone/>
              <a:defRPr sz="2500">
                <a:solidFill>
                  <a:srgbClr val="58585B"/>
                </a:solidFill>
                <a:latin typeface="Futura Std Light" pitchFamily="34" charset="0"/>
              </a:defRPr>
            </a:lvl3pPr>
            <a:lvl4pPr>
              <a:lnSpc>
                <a:spcPts val="3000"/>
              </a:lnSpc>
              <a:spcBef>
                <a:spcPts val="0"/>
              </a:spcBef>
              <a:buNone/>
              <a:defRPr sz="2500">
                <a:solidFill>
                  <a:srgbClr val="58585B"/>
                </a:solidFill>
                <a:latin typeface="Futura Std Light" pitchFamily="34" charset="0"/>
              </a:defRPr>
            </a:lvl4pPr>
            <a:lvl5pPr>
              <a:lnSpc>
                <a:spcPts val="3000"/>
              </a:lnSpc>
              <a:spcBef>
                <a:spcPts val="0"/>
              </a:spcBef>
              <a:buNone/>
              <a:defRPr sz="2500">
                <a:solidFill>
                  <a:srgbClr val="58585B"/>
                </a:solidFill>
                <a:latin typeface="Futura Std Light" pitchFamily="34" charset="0"/>
              </a:defRPr>
            </a:lvl5pPr>
            <a:lvl6pPr>
              <a:defRPr sz="1600"/>
            </a:lvl6pPr>
            <a:lvl7pPr>
              <a:defRPr sz="1600"/>
            </a:lvl7pPr>
            <a:lvl8pPr>
              <a:defRPr sz="1600"/>
            </a:lvl8pPr>
            <a:lvl9pPr>
              <a:defRPr sz="1600"/>
            </a:lvl9pPr>
          </a:lstStyle>
          <a:p>
            <a:pPr lvl="0"/>
            <a:r>
              <a:rPr lang="en-US" smtClean="0"/>
              <a:t>Click to edit Master text styles</a:t>
            </a:r>
          </a:p>
        </p:txBody>
      </p:sp>
      <p:sp>
        <p:nvSpPr>
          <p:cNvPr id="23" name="Content Placeholder 5"/>
          <p:cNvSpPr>
            <a:spLocks noGrp="1"/>
          </p:cNvSpPr>
          <p:nvPr>
            <p:ph sz="quarter" idx="10"/>
          </p:nvPr>
        </p:nvSpPr>
        <p:spPr>
          <a:xfrm>
            <a:off x="6019800" y="1600200"/>
            <a:ext cx="2667000" cy="2057400"/>
          </a:xfrm>
          <a:prstGeom prst="rect">
            <a:avLst/>
          </a:prstGeom>
        </p:spPr>
        <p:txBody>
          <a:bodyPr/>
          <a:lstStyle>
            <a:lvl1pPr marL="0" algn="ctr">
              <a:lnSpc>
                <a:spcPct val="100000"/>
              </a:lnSpc>
              <a:spcBef>
                <a:spcPts val="0"/>
              </a:spcBef>
              <a:buNone/>
              <a:defRPr sz="1200" baseline="0">
                <a:solidFill>
                  <a:srgbClr val="58585B"/>
                </a:solidFill>
                <a:latin typeface="Futura Std Book" pitchFamily="34" charset="0"/>
              </a:defRPr>
            </a:lvl1pPr>
            <a:lvl2pPr>
              <a:lnSpc>
                <a:spcPts val="3000"/>
              </a:lnSpc>
              <a:spcBef>
                <a:spcPts val="0"/>
              </a:spcBef>
              <a:buNone/>
              <a:defRPr sz="2500">
                <a:solidFill>
                  <a:srgbClr val="58585B"/>
                </a:solidFill>
                <a:latin typeface="Futura Std Light" pitchFamily="34" charset="0"/>
              </a:defRPr>
            </a:lvl2pPr>
            <a:lvl3pPr>
              <a:lnSpc>
                <a:spcPts val="3000"/>
              </a:lnSpc>
              <a:spcBef>
                <a:spcPts val="0"/>
              </a:spcBef>
              <a:buNone/>
              <a:defRPr sz="2500">
                <a:solidFill>
                  <a:srgbClr val="58585B"/>
                </a:solidFill>
                <a:latin typeface="Futura Std Light" pitchFamily="34" charset="0"/>
              </a:defRPr>
            </a:lvl3pPr>
            <a:lvl4pPr>
              <a:lnSpc>
                <a:spcPts val="3000"/>
              </a:lnSpc>
              <a:spcBef>
                <a:spcPts val="0"/>
              </a:spcBef>
              <a:buNone/>
              <a:defRPr sz="2500">
                <a:solidFill>
                  <a:srgbClr val="58585B"/>
                </a:solidFill>
                <a:latin typeface="Futura Std Light" pitchFamily="34" charset="0"/>
              </a:defRPr>
            </a:lvl4pPr>
            <a:lvl5pPr>
              <a:lnSpc>
                <a:spcPts val="3000"/>
              </a:lnSpc>
              <a:spcBef>
                <a:spcPts val="0"/>
              </a:spcBef>
              <a:buNone/>
              <a:defRPr sz="2500">
                <a:solidFill>
                  <a:srgbClr val="58585B"/>
                </a:solidFill>
                <a:latin typeface="Futura Std Light" pitchFamily="34" charset="0"/>
              </a:defRPr>
            </a:lvl5pPr>
            <a:lvl6pPr>
              <a:defRPr sz="1600"/>
            </a:lvl6pPr>
            <a:lvl7pPr>
              <a:defRPr sz="1600"/>
            </a:lvl7pPr>
            <a:lvl8pPr>
              <a:defRPr sz="1600"/>
            </a:lvl8pPr>
            <a:lvl9pPr>
              <a:defRPr sz="1600"/>
            </a:lvl9pPr>
          </a:lstStyle>
          <a:p>
            <a:pPr lvl="0"/>
            <a:r>
              <a:rPr lang="en-US" smtClean="0"/>
              <a:t>Click to edit Master text styles</a:t>
            </a:r>
          </a:p>
        </p:txBody>
      </p:sp>
    </p:spTree>
    <p:extLst>
      <p:ext uri="{BB962C8B-B14F-4D97-AF65-F5344CB8AC3E}">
        <p14:creationId xmlns:p14="http://schemas.microsoft.com/office/powerpoint/2010/main" val="12529394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Calibri"/>
              </a:defRPr>
            </a:lvl1pPr>
          </a:lstStyle>
          <a:p>
            <a:pPr algn="l" eaLnBrk="1" hangingPunct="1">
              <a:defRPr/>
            </a:pPr>
            <a:fld id="{81D54133-CF0A-4728-A71D-36CAB92DF297}" type="datetimeFigureOut">
              <a:rPr lang="en-US"/>
              <a:pPr algn="l" eaLnBrk="1" hangingPunct="1">
                <a:defRPr/>
              </a:pPr>
              <a:t>9/29/2014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defRPr>
            </a:lvl1pPr>
          </a:lstStyle>
          <a:p>
            <a:pPr algn="l" eaLnBrk="1" hangingPunct="1">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Calibri"/>
              </a:defRPr>
            </a:lvl1pPr>
          </a:lstStyle>
          <a:p>
            <a:pPr algn="l" eaLnBrk="1" hangingPunct="1">
              <a:defRPr/>
            </a:pPr>
            <a:fld id="{DCA75B55-E186-4F2E-9627-ED9FED4A4BA9}" type="slidenum">
              <a:rPr lang="en-US"/>
              <a:pPr algn="l" eaLnBrk="1" hangingPunct="1">
                <a:defRPr/>
              </a:pPr>
              <a:t>‹#›</a:t>
            </a:fld>
            <a:endParaRPr lang="en-US"/>
          </a:p>
        </p:txBody>
      </p:sp>
    </p:spTree>
    <p:extLst>
      <p:ext uri="{BB962C8B-B14F-4D97-AF65-F5344CB8AC3E}">
        <p14:creationId xmlns:p14="http://schemas.microsoft.com/office/powerpoint/2010/main" val="22897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4952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605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2965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9.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tx2"/>
            </a:gs>
            <a:gs pos="100000">
              <a:schemeClr val="accent3">
                <a:lumMod val="33000"/>
                <a:lumOff val="67000"/>
              </a:schemeClr>
            </a:gs>
          </a:gsLst>
          <a:lin ang="18900000" scaled="1"/>
          <a:tileRect/>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827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mn-lt"/>
              </a:defRPr>
            </a:lvl1pPr>
          </a:lstStyle>
          <a:p>
            <a:pPr>
              <a:defRPr/>
            </a:pPr>
            <a:endParaRPr lang="en-US"/>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Tree>
    <p:extLst>
      <p:ext uri="{BB962C8B-B14F-4D97-AF65-F5344CB8AC3E}">
        <p14:creationId xmlns:p14="http://schemas.microsoft.com/office/powerpoint/2010/main" val="1183503714"/>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 id="2147484293" r:id="rId13"/>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413000"/>
          </a:solidFill>
          <a:latin typeface="+mj-lt"/>
          <a:ea typeface="+mj-ea"/>
          <a:cs typeface="+mj-cs"/>
        </a:defRPr>
      </a:lvl1pPr>
      <a:lvl2pPr algn="l" rtl="0" eaLnBrk="0" fontAlgn="base" hangingPunct="0">
        <a:spcBef>
          <a:spcPct val="0"/>
        </a:spcBef>
        <a:spcAft>
          <a:spcPct val="0"/>
        </a:spcAft>
        <a:defRPr sz="3600">
          <a:solidFill>
            <a:srgbClr val="413000"/>
          </a:solidFill>
          <a:latin typeface="Arial" charset="0"/>
        </a:defRPr>
      </a:lvl2pPr>
      <a:lvl3pPr algn="l" rtl="0" eaLnBrk="0" fontAlgn="base" hangingPunct="0">
        <a:spcBef>
          <a:spcPct val="0"/>
        </a:spcBef>
        <a:spcAft>
          <a:spcPct val="0"/>
        </a:spcAft>
        <a:defRPr sz="3600">
          <a:solidFill>
            <a:srgbClr val="413000"/>
          </a:solidFill>
          <a:latin typeface="Arial" charset="0"/>
        </a:defRPr>
      </a:lvl3pPr>
      <a:lvl4pPr algn="l" rtl="0" eaLnBrk="0" fontAlgn="base" hangingPunct="0">
        <a:spcBef>
          <a:spcPct val="0"/>
        </a:spcBef>
        <a:spcAft>
          <a:spcPct val="0"/>
        </a:spcAft>
        <a:defRPr sz="3600">
          <a:solidFill>
            <a:srgbClr val="413000"/>
          </a:solidFill>
          <a:latin typeface="Arial" charset="0"/>
        </a:defRPr>
      </a:lvl4pPr>
      <a:lvl5pPr algn="l" rtl="0" eaLnBrk="0" fontAlgn="base" hangingPunct="0">
        <a:spcBef>
          <a:spcPct val="0"/>
        </a:spcBef>
        <a:spcAft>
          <a:spcPct val="0"/>
        </a:spcAft>
        <a:defRPr sz="3600">
          <a:solidFill>
            <a:srgbClr val="413000"/>
          </a:solidFill>
          <a:latin typeface="Arial" charset="0"/>
        </a:defRPr>
      </a:lvl5pPr>
      <a:lvl6pPr marL="457200" algn="l" rtl="0" fontAlgn="base">
        <a:spcBef>
          <a:spcPct val="0"/>
        </a:spcBef>
        <a:spcAft>
          <a:spcPct val="0"/>
        </a:spcAft>
        <a:defRPr sz="3600">
          <a:solidFill>
            <a:srgbClr val="413000"/>
          </a:solidFill>
          <a:latin typeface="Arial" charset="0"/>
        </a:defRPr>
      </a:lvl6pPr>
      <a:lvl7pPr marL="914400" algn="l" rtl="0" fontAlgn="base">
        <a:spcBef>
          <a:spcPct val="0"/>
        </a:spcBef>
        <a:spcAft>
          <a:spcPct val="0"/>
        </a:spcAft>
        <a:defRPr sz="3600">
          <a:solidFill>
            <a:srgbClr val="413000"/>
          </a:solidFill>
          <a:latin typeface="Arial" charset="0"/>
        </a:defRPr>
      </a:lvl7pPr>
      <a:lvl8pPr marL="1371600" algn="l" rtl="0" fontAlgn="base">
        <a:spcBef>
          <a:spcPct val="0"/>
        </a:spcBef>
        <a:spcAft>
          <a:spcPct val="0"/>
        </a:spcAft>
        <a:defRPr sz="3600">
          <a:solidFill>
            <a:srgbClr val="413000"/>
          </a:solidFill>
          <a:latin typeface="Arial" charset="0"/>
        </a:defRPr>
      </a:lvl8pPr>
      <a:lvl9pPr marL="1828800" algn="l" rtl="0" fontAlgn="base">
        <a:spcBef>
          <a:spcPct val="0"/>
        </a:spcBef>
        <a:spcAft>
          <a:spcPct val="0"/>
        </a:spcAft>
        <a:defRPr sz="3600">
          <a:solidFill>
            <a:srgbClr val="413000"/>
          </a:solidFill>
          <a:latin typeface="Arial" charset="0"/>
        </a:defRPr>
      </a:lvl9pPr>
    </p:titleStyle>
    <p:bodyStyle>
      <a:lvl1pPr marL="342900" indent="-342900" algn="l" rtl="0" eaLnBrk="0" fontAlgn="base" hangingPunct="0">
        <a:spcBef>
          <a:spcPct val="20000"/>
        </a:spcBef>
        <a:spcAft>
          <a:spcPct val="0"/>
        </a:spcAft>
        <a:buClr>
          <a:srgbClr val="EE80B3"/>
        </a:buClr>
        <a:buSzPct val="50000"/>
        <a:buFont typeface="Wingdings" pitchFamily="2" charset="2"/>
        <a:buChar char="l"/>
        <a:defRPr sz="3000">
          <a:solidFill>
            <a:srgbClr val="413000"/>
          </a:solidFill>
          <a:latin typeface="+mn-lt"/>
          <a:ea typeface="+mn-ea"/>
          <a:cs typeface="+mn-cs"/>
        </a:defRPr>
      </a:lvl1pPr>
      <a:lvl2pPr marL="742950" indent="-285750" algn="l" rtl="0" eaLnBrk="0" fontAlgn="base" hangingPunct="0">
        <a:spcBef>
          <a:spcPct val="20000"/>
        </a:spcBef>
        <a:spcAft>
          <a:spcPct val="0"/>
        </a:spcAft>
        <a:buClr>
          <a:schemeClr val="bg1"/>
        </a:buClr>
        <a:buChar char="•"/>
        <a:defRPr sz="2800">
          <a:solidFill>
            <a:srgbClr val="413000"/>
          </a:solidFill>
          <a:latin typeface="+mn-lt"/>
        </a:defRPr>
      </a:lvl2pPr>
      <a:lvl3pPr marL="1143000" indent="-228600" algn="l" rtl="0" eaLnBrk="0" fontAlgn="base" hangingPunct="0">
        <a:spcBef>
          <a:spcPct val="20000"/>
        </a:spcBef>
        <a:spcAft>
          <a:spcPct val="0"/>
        </a:spcAft>
        <a:buClr>
          <a:schemeClr val="bg1"/>
        </a:buClr>
        <a:buSzPct val="45000"/>
        <a:buFont typeface="Wingdings" pitchFamily="2" charset="2"/>
        <a:buChar char="n"/>
        <a:defRPr sz="2400">
          <a:solidFill>
            <a:srgbClr val="413000"/>
          </a:solidFill>
          <a:latin typeface="+mn-lt"/>
        </a:defRPr>
      </a:lvl3pPr>
      <a:lvl4pPr marL="1600200" indent="-228600" algn="l" rtl="0" eaLnBrk="0" fontAlgn="base" hangingPunct="0">
        <a:spcBef>
          <a:spcPct val="20000"/>
        </a:spcBef>
        <a:spcAft>
          <a:spcPct val="0"/>
        </a:spcAft>
        <a:buClr>
          <a:srgbClr val="EE80B3"/>
        </a:buClr>
        <a:buChar char="•"/>
        <a:defRPr sz="2000">
          <a:solidFill>
            <a:srgbClr val="413000"/>
          </a:solidFill>
          <a:latin typeface="+mn-lt"/>
        </a:defRPr>
      </a:lvl4pPr>
      <a:lvl5pPr marL="2057400" indent="-228600" algn="l" rtl="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mn-lt"/>
        </a:defRPr>
      </a:lvl5pPr>
      <a:lvl6pPr marL="2514600" indent="-228600" algn="l" rtl="0" fontAlgn="base">
        <a:spcBef>
          <a:spcPct val="20000"/>
        </a:spcBef>
        <a:spcAft>
          <a:spcPct val="0"/>
        </a:spcAft>
        <a:buClr>
          <a:srgbClr val="413000"/>
        </a:buClr>
        <a:buSzPct val="40000"/>
        <a:buFont typeface="Wingdings" pitchFamily="2" charset="2"/>
        <a:buChar char="n"/>
        <a:defRPr sz="2000">
          <a:solidFill>
            <a:srgbClr val="413000"/>
          </a:solidFill>
          <a:latin typeface="+mn-lt"/>
        </a:defRPr>
      </a:lvl6pPr>
      <a:lvl7pPr marL="2971800" indent="-228600" algn="l" rtl="0" fontAlgn="base">
        <a:spcBef>
          <a:spcPct val="20000"/>
        </a:spcBef>
        <a:spcAft>
          <a:spcPct val="0"/>
        </a:spcAft>
        <a:buClr>
          <a:srgbClr val="413000"/>
        </a:buClr>
        <a:buSzPct val="40000"/>
        <a:buFont typeface="Wingdings" pitchFamily="2" charset="2"/>
        <a:buChar char="n"/>
        <a:defRPr sz="2000">
          <a:solidFill>
            <a:srgbClr val="413000"/>
          </a:solidFill>
          <a:latin typeface="+mn-lt"/>
        </a:defRPr>
      </a:lvl7pPr>
      <a:lvl8pPr marL="3429000" indent="-228600" algn="l" rtl="0" fontAlgn="base">
        <a:spcBef>
          <a:spcPct val="20000"/>
        </a:spcBef>
        <a:spcAft>
          <a:spcPct val="0"/>
        </a:spcAft>
        <a:buClr>
          <a:srgbClr val="413000"/>
        </a:buClr>
        <a:buSzPct val="40000"/>
        <a:buFont typeface="Wingdings" pitchFamily="2" charset="2"/>
        <a:buChar char="n"/>
        <a:defRPr sz="2000">
          <a:solidFill>
            <a:srgbClr val="413000"/>
          </a:solidFill>
          <a:latin typeface="+mn-lt"/>
        </a:defRPr>
      </a:lvl8pPr>
      <a:lvl9pPr marL="3886200" indent="-228600" algn="l" rtl="0" fontAlgn="base">
        <a:spcBef>
          <a:spcPct val="20000"/>
        </a:spcBef>
        <a:spcAft>
          <a:spcPct val="0"/>
        </a:spcAft>
        <a:buClr>
          <a:srgbClr val="413000"/>
        </a:buClr>
        <a:buSzPct val="40000"/>
        <a:buFont typeface="Wingdings" pitchFamily="2" charset="2"/>
        <a:buChar char="n"/>
        <a:defRPr sz="2000">
          <a:solidFill>
            <a:srgbClr val="413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tx2"/>
            </a:gs>
            <a:gs pos="100000">
              <a:schemeClr val="accent3">
                <a:lumMod val="33000"/>
                <a:lumOff val="67000"/>
              </a:schemeClr>
            </a:gs>
          </a:gsLst>
          <a:lin ang="18900000" scaled="1"/>
          <a:tileRect/>
        </a:gra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6"/>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Date Placeholder 4"/>
          <p:cNvSpPr txBox="1">
            <a:spLocks noGrp="1"/>
          </p:cNvSpPr>
          <p:nvPr/>
        </p:nvSpPr>
        <p:spPr bwMode="auto">
          <a:xfrm>
            <a:off x="228600" y="6262688"/>
            <a:ext cx="3733800" cy="476250"/>
          </a:xfrm>
          <a:prstGeom prst="rect">
            <a:avLst/>
          </a:prstGeom>
          <a:noFill/>
          <a:ln>
            <a:miter lim="800000"/>
            <a:headEnd/>
            <a:tailEnd/>
          </a:ln>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r>
              <a:rPr lang="en-US" sz="1100" i="1" dirty="0" smtClean="0">
                <a:solidFill>
                  <a:schemeClr val="accent3"/>
                </a:solidFill>
                <a:cs typeface="Arial" charset="0"/>
              </a:rPr>
              <a:t>California POLST Education Program</a:t>
            </a:r>
          </a:p>
          <a:p>
            <a:pPr eaLnBrk="1" hangingPunct="1">
              <a:defRPr/>
            </a:pPr>
            <a:r>
              <a:rPr lang="en-US" sz="1000" dirty="0" smtClean="0">
                <a:solidFill>
                  <a:schemeClr val="accent3"/>
                </a:solidFill>
                <a:cs typeface="Arial" charset="0"/>
              </a:rPr>
              <a:t>©July 2014 Coalition for Compassionate Care of California</a:t>
            </a:r>
          </a:p>
          <a:p>
            <a:pPr eaLnBrk="1" hangingPunct="1">
              <a:defRPr/>
            </a:pPr>
            <a:r>
              <a:rPr lang="en-US" sz="800" dirty="0" smtClean="0">
                <a:solidFill>
                  <a:schemeClr val="accent3"/>
                </a:solidFill>
                <a:cs typeface="Arial" charset="0"/>
              </a:rPr>
              <a:t>Materials made possible by a grant from the California HealthCare Foundation</a:t>
            </a:r>
          </a:p>
        </p:txBody>
      </p:sp>
      <p:sp>
        <p:nvSpPr>
          <p:cNvPr id="1031" name="Text Box 15"/>
          <p:cNvSpPr txBox="1">
            <a:spLocks noChangeArrowheads="1"/>
          </p:cNvSpPr>
          <p:nvPr/>
        </p:nvSpPr>
        <p:spPr bwMode="auto">
          <a:xfrm>
            <a:off x="4152900" y="6378575"/>
            <a:ext cx="8382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spcBef>
                <a:spcPct val="50000"/>
              </a:spcBef>
              <a:defRPr/>
            </a:pPr>
            <a:fld id="{C6DEB93A-5876-471E-98A7-26A978DFEE04}" type="slidenum">
              <a:rPr lang="en-US" sz="1200" smtClean="0">
                <a:solidFill>
                  <a:srgbClr val="413000"/>
                </a:solidFill>
                <a:latin typeface="Arial" charset="0"/>
              </a:rPr>
              <a:pPr>
                <a:spcBef>
                  <a:spcPct val="50000"/>
                </a:spcBef>
                <a:defRPr/>
              </a:pPr>
              <a:t>‹#›</a:t>
            </a:fld>
            <a:endParaRPr lang="en-US" sz="1200" smtClean="0">
              <a:solidFill>
                <a:srgbClr val="413000"/>
              </a:solidFill>
              <a:latin typeface="Arial" charset="0"/>
            </a:endParaRPr>
          </a:p>
        </p:txBody>
      </p:sp>
      <p:sp>
        <p:nvSpPr>
          <p:cNvPr id="11" name="Text Box 15"/>
          <p:cNvSpPr txBox="1">
            <a:spLocks noChangeArrowheads="1"/>
          </p:cNvSpPr>
          <p:nvPr userDrawn="1"/>
        </p:nvSpPr>
        <p:spPr bwMode="auto">
          <a:xfrm>
            <a:off x="4152900" y="6378575"/>
            <a:ext cx="8382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spcBef>
                <a:spcPct val="50000"/>
              </a:spcBef>
              <a:defRPr/>
            </a:pPr>
            <a:fld id="{C6DEB93A-5876-471E-98A7-26A978DFEE04}" type="slidenum">
              <a:rPr lang="en-US" sz="1200" smtClean="0">
                <a:solidFill>
                  <a:schemeClr val="accent3"/>
                </a:solidFill>
                <a:latin typeface="Arial" charset="0"/>
              </a:rPr>
              <a:pPr>
                <a:spcBef>
                  <a:spcPct val="50000"/>
                </a:spcBef>
                <a:defRPr/>
              </a:pPr>
              <a:t>‹#›</a:t>
            </a:fld>
            <a:endParaRPr lang="en-US" sz="1200" dirty="0" smtClean="0">
              <a:solidFill>
                <a:schemeClr val="accent3"/>
              </a:solidFill>
              <a:latin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762" y="0"/>
            <a:ext cx="9134475" cy="6858000"/>
          </a:xfrm>
          <a:prstGeom prst="rect">
            <a:avLst/>
          </a:prstGeom>
        </p:spPr>
      </p:pic>
      <p:pic>
        <p:nvPicPr>
          <p:cNvPr id="16" name="Picture 1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dk2" tx1="lt1" bg2="dk1" tx2="lt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 id="2147484254" r:id="rId13"/>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413000"/>
          </a:solidFill>
          <a:latin typeface="+mj-lt"/>
          <a:ea typeface="+mj-ea"/>
          <a:cs typeface="+mj-cs"/>
        </a:defRPr>
      </a:lvl1pPr>
      <a:lvl2pPr algn="l" rtl="0" eaLnBrk="1" fontAlgn="base" hangingPunct="1">
        <a:spcBef>
          <a:spcPct val="0"/>
        </a:spcBef>
        <a:spcAft>
          <a:spcPct val="0"/>
        </a:spcAft>
        <a:defRPr sz="3600">
          <a:solidFill>
            <a:srgbClr val="413000"/>
          </a:solidFill>
          <a:latin typeface="Arial" charset="0"/>
        </a:defRPr>
      </a:lvl2pPr>
      <a:lvl3pPr algn="l" rtl="0" eaLnBrk="1" fontAlgn="base" hangingPunct="1">
        <a:spcBef>
          <a:spcPct val="0"/>
        </a:spcBef>
        <a:spcAft>
          <a:spcPct val="0"/>
        </a:spcAft>
        <a:defRPr sz="3600">
          <a:solidFill>
            <a:srgbClr val="413000"/>
          </a:solidFill>
          <a:latin typeface="Arial" charset="0"/>
        </a:defRPr>
      </a:lvl3pPr>
      <a:lvl4pPr algn="l" rtl="0" eaLnBrk="1" fontAlgn="base" hangingPunct="1">
        <a:spcBef>
          <a:spcPct val="0"/>
        </a:spcBef>
        <a:spcAft>
          <a:spcPct val="0"/>
        </a:spcAft>
        <a:defRPr sz="3600">
          <a:solidFill>
            <a:srgbClr val="413000"/>
          </a:solidFill>
          <a:latin typeface="Arial" charset="0"/>
        </a:defRPr>
      </a:lvl4pPr>
      <a:lvl5pPr algn="l" rtl="0" eaLnBrk="1" fontAlgn="base" hangingPunct="1">
        <a:spcBef>
          <a:spcPct val="0"/>
        </a:spcBef>
        <a:spcAft>
          <a:spcPct val="0"/>
        </a:spcAft>
        <a:defRPr sz="3600">
          <a:solidFill>
            <a:srgbClr val="413000"/>
          </a:solidFill>
          <a:latin typeface="Arial" charset="0"/>
        </a:defRPr>
      </a:lvl5pPr>
      <a:lvl6pPr marL="457200" algn="l" rtl="0" eaLnBrk="1" fontAlgn="base" hangingPunct="1">
        <a:spcBef>
          <a:spcPct val="0"/>
        </a:spcBef>
        <a:spcAft>
          <a:spcPct val="0"/>
        </a:spcAft>
        <a:defRPr sz="3600">
          <a:solidFill>
            <a:srgbClr val="413000"/>
          </a:solidFill>
          <a:latin typeface="Arial" charset="0"/>
        </a:defRPr>
      </a:lvl6pPr>
      <a:lvl7pPr marL="914400" algn="l" rtl="0" eaLnBrk="1" fontAlgn="base" hangingPunct="1">
        <a:spcBef>
          <a:spcPct val="0"/>
        </a:spcBef>
        <a:spcAft>
          <a:spcPct val="0"/>
        </a:spcAft>
        <a:defRPr sz="3600">
          <a:solidFill>
            <a:srgbClr val="413000"/>
          </a:solidFill>
          <a:latin typeface="Arial" charset="0"/>
        </a:defRPr>
      </a:lvl7pPr>
      <a:lvl8pPr marL="1371600" algn="l" rtl="0" eaLnBrk="1" fontAlgn="base" hangingPunct="1">
        <a:spcBef>
          <a:spcPct val="0"/>
        </a:spcBef>
        <a:spcAft>
          <a:spcPct val="0"/>
        </a:spcAft>
        <a:defRPr sz="3600">
          <a:solidFill>
            <a:srgbClr val="413000"/>
          </a:solidFill>
          <a:latin typeface="Arial" charset="0"/>
        </a:defRPr>
      </a:lvl8pPr>
      <a:lvl9pPr marL="1828800" algn="l" rtl="0" eaLnBrk="1" fontAlgn="base" hangingPunct="1">
        <a:spcBef>
          <a:spcPct val="0"/>
        </a:spcBef>
        <a:spcAft>
          <a:spcPct val="0"/>
        </a:spcAft>
        <a:defRPr sz="3600">
          <a:solidFill>
            <a:srgbClr val="413000"/>
          </a:solidFill>
          <a:latin typeface="Arial" charset="0"/>
        </a:defRPr>
      </a:lvl9pPr>
    </p:titleStyle>
    <p:bodyStyle>
      <a:lvl1pPr marL="342900" indent="-342900" algn="l" rtl="0" eaLnBrk="1" fontAlgn="base" hangingPunct="1">
        <a:spcBef>
          <a:spcPct val="20000"/>
        </a:spcBef>
        <a:spcAft>
          <a:spcPct val="0"/>
        </a:spcAft>
        <a:buClr>
          <a:srgbClr val="EE80B3"/>
        </a:buClr>
        <a:buSzPct val="50000"/>
        <a:buFont typeface="Wingdings" pitchFamily="2" charset="2"/>
        <a:buChar char="l"/>
        <a:defRPr sz="3000">
          <a:solidFill>
            <a:srgbClr val="413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rgbClr val="413000"/>
          </a:solidFill>
          <a:latin typeface="+mn-lt"/>
        </a:defRPr>
      </a:lvl2pPr>
      <a:lvl3pPr marL="1143000" indent="-228600" algn="l" rtl="0" eaLnBrk="1" fontAlgn="base" hangingPunct="1">
        <a:spcBef>
          <a:spcPct val="20000"/>
        </a:spcBef>
        <a:spcAft>
          <a:spcPct val="0"/>
        </a:spcAft>
        <a:buClr>
          <a:schemeClr val="tx1"/>
        </a:buClr>
        <a:buSzPct val="45000"/>
        <a:buFont typeface="Wingdings" pitchFamily="2" charset="2"/>
        <a:buChar char="n"/>
        <a:defRPr sz="2400">
          <a:solidFill>
            <a:srgbClr val="413000"/>
          </a:solidFill>
          <a:latin typeface="+mn-lt"/>
        </a:defRPr>
      </a:lvl3pPr>
      <a:lvl4pPr marL="1600200" indent="-228600" algn="l" rtl="0" eaLnBrk="1" fontAlgn="base" hangingPunct="1">
        <a:spcBef>
          <a:spcPct val="20000"/>
        </a:spcBef>
        <a:spcAft>
          <a:spcPct val="0"/>
        </a:spcAft>
        <a:buClr>
          <a:srgbClr val="EE80B3"/>
        </a:buClr>
        <a:buChar char="•"/>
        <a:defRPr sz="2000">
          <a:solidFill>
            <a:srgbClr val="413000"/>
          </a:solidFill>
          <a:latin typeface="+mn-lt"/>
        </a:defRPr>
      </a:lvl4pPr>
      <a:lvl5pPr marL="20574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5pPr>
      <a:lvl6pPr marL="25146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6pPr>
      <a:lvl7pPr marL="29718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7pPr>
      <a:lvl8pPr marL="34290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8pPr>
      <a:lvl9pPr marL="38862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tx2"/>
            </a:gs>
            <a:gs pos="100000">
              <a:schemeClr val="accent3">
                <a:lumMod val="33000"/>
                <a:lumOff val="67000"/>
              </a:schemeClr>
            </a:gs>
          </a:gsLst>
          <a:lin ang="189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defRPr>
            </a:lvl1pPr>
          </a:lstStyle>
          <a:p>
            <a:pPr>
              <a:defRPr/>
            </a:pPr>
            <a:endParaRPr lang="en-US"/>
          </a:p>
        </p:txBody>
      </p:sp>
      <p:sp>
        <p:nvSpPr>
          <p:cNvPr id="52228" name="Rectangle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52229" name="Rectangle 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811DC263-7F60-4E69-AB36-13A279C1AA9C}" type="slidenum">
              <a:rPr lang="en-US"/>
              <a:pPr>
                <a:defRPr/>
              </a:pPr>
              <a:t>‹#›</a:t>
            </a:fld>
            <a:endParaRPr lang="en-US"/>
          </a:p>
        </p:txBody>
      </p:sp>
      <p:sp>
        <p:nvSpPr>
          <p:cNvPr id="2054" name="Rectangle 6"/>
          <p:cNvSpPr>
            <a:spLocks noGrp="1" noChangeArrowheads="1"/>
          </p:cNvSpPr>
          <p:nvPr>
            <p:ph type="body" idx="1"/>
          </p:nvPr>
        </p:nvSpPr>
        <p:spPr bwMode="auto">
          <a:xfrm>
            <a:off x="457200" y="1827213"/>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5" name="Picture 7" descr="POLST_ppt_logo"/>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rgbClr val="413000"/>
          </a:solidFill>
          <a:latin typeface="+mj-lt"/>
          <a:ea typeface="+mj-ea"/>
          <a:cs typeface="+mj-cs"/>
        </a:defRPr>
      </a:lvl1pPr>
      <a:lvl2pPr algn="l" rtl="0" eaLnBrk="1" fontAlgn="base" hangingPunct="1">
        <a:spcBef>
          <a:spcPct val="0"/>
        </a:spcBef>
        <a:spcAft>
          <a:spcPct val="0"/>
        </a:spcAft>
        <a:defRPr sz="3600">
          <a:solidFill>
            <a:srgbClr val="413000"/>
          </a:solidFill>
          <a:latin typeface="Arial" charset="0"/>
        </a:defRPr>
      </a:lvl2pPr>
      <a:lvl3pPr algn="l" rtl="0" eaLnBrk="1" fontAlgn="base" hangingPunct="1">
        <a:spcBef>
          <a:spcPct val="0"/>
        </a:spcBef>
        <a:spcAft>
          <a:spcPct val="0"/>
        </a:spcAft>
        <a:defRPr sz="3600">
          <a:solidFill>
            <a:srgbClr val="413000"/>
          </a:solidFill>
          <a:latin typeface="Arial" charset="0"/>
        </a:defRPr>
      </a:lvl3pPr>
      <a:lvl4pPr algn="l" rtl="0" eaLnBrk="1" fontAlgn="base" hangingPunct="1">
        <a:spcBef>
          <a:spcPct val="0"/>
        </a:spcBef>
        <a:spcAft>
          <a:spcPct val="0"/>
        </a:spcAft>
        <a:defRPr sz="3600">
          <a:solidFill>
            <a:srgbClr val="413000"/>
          </a:solidFill>
          <a:latin typeface="Arial" charset="0"/>
        </a:defRPr>
      </a:lvl4pPr>
      <a:lvl5pPr algn="l" rtl="0" eaLnBrk="1" fontAlgn="base" hangingPunct="1">
        <a:spcBef>
          <a:spcPct val="0"/>
        </a:spcBef>
        <a:spcAft>
          <a:spcPct val="0"/>
        </a:spcAft>
        <a:defRPr sz="3600">
          <a:solidFill>
            <a:srgbClr val="413000"/>
          </a:solidFill>
          <a:latin typeface="Arial" charset="0"/>
        </a:defRPr>
      </a:lvl5pPr>
      <a:lvl6pPr marL="457200" algn="l" rtl="0" eaLnBrk="1" fontAlgn="base" hangingPunct="1">
        <a:spcBef>
          <a:spcPct val="0"/>
        </a:spcBef>
        <a:spcAft>
          <a:spcPct val="0"/>
        </a:spcAft>
        <a:defRPr sz="3600">
          <a:solidFill>
            <a:srgbClr val="413000"/>
          </a:solidFill>
          <a:latin typeface="Arial" charset="0"/>
        </a:defRPr>
      </a:lvl6pPr>
      <a:lvl7pPr marL="914400" algn="l" rtl="0" eaLnBrk="1" fontAlgn="base" hangingPunct="1">
        <a:spcBef>
          <a:spcPct val="0"/>
        </a:spcBef>
        <a:spcAft>
          <a:spcPct val="0"/>
        </a:spcAft>
        <a:defRPr sz="3600">
          <a:solidFill>
            <a:srgbClr val="413000"/>
          </a:solidFill>
          <a:latin typeface="Arial" charset="0"/>
        </a:defRPr>
      </a:lvl7pPr>
      <a:lvl8pPr marL="1371600" algn="l" rtl="0" eaLnBrk="1" fontAlgn="base" hangingPunct="1">
        <a:spcBef>
          <a:spcPct val="0"/>
        </a:spcBef>
        <a:spcAft>
          <a:spcPct val="0"/>
        </a:spcAft>
        <a:defRPr sz="3600">
          <a:solidFill>
            <a:srgbClr val="413000"/>
          </a:solidFill>
          <a:latin typeface="Arial" charset="0"/>
        </a:defRPr>
      </a:lvl8pPr>
      <a:lvl9pPr marL="1828800" algn="l" rtl="0" eaLnBrk="1" fontAlgn="base" hangingPunct="1">
        <a:spcBef>
          <a:spcPct val="0"/>
        </a:spcBef>
        <a:spcAft>
          <a:spcPct val="0"/>
        </a:spcAft>
        <a:defRPr sz="3600">
          <a:solidFill>
            <a:srgbClr val="413000"/>
          </a:solidFill>
          <a:latin typeface="Arial" charset="0"/>
        </a:defRPr>
      </a:lvl9pPr>
    </p:titleStyle>
    <p:bodyStyle>
      <a:lvl1pPr marL="342900" indent="-342900" algn="l" rtl="0" eaLnBrk="1" fontAlgn="base" hangingPunct="1">
        <a:spcBef>
          <a:spcPct val="20000"/>
        </a:spcBef>
        <a:spcAft>
          <a:spcPct val="0"/>
        </a:spcAft>
        <a:buClr>
          <a:srgbClr val="EE80B3"/>
        </a:buClr>
        <a:buSzPct val="50000"/>
        <a:buFont typeface="Wingdings" pitchFamily="2" charset="2"/>
        <a:buChar char="l"/>
        <a:defRPr sz="3000">
          <a:solidFill>
            <a:srgbClr val="413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rgbClr val="413000"/>
          </a:solidFill>
          <a:latin typeface="+mn-lt"/>
        </a:defRPr>
      </a:lvl2pPr>
      <a:lvl3pPr marL="1143000" indent="-228600" algn="l" rtl="0" eaLnBrk="1" fontAlgn="base" hangingPunct="1">
        <a:spcBef>
          <a:spcPct val="20000"/>
        </a:spcBef>
        <a:spcAft>
          <a:spcPct val="0"/>
        </a:spcAft>
        <a:buClr>
          <a:schemeClr val="tx1"/>
        </a:buClr>
        <a:buSzPct val="45000"/>
        <a:buFont typeface="Wingdings" pitchFamily="2" charset="2"/>
        <a:buChar char="n"/>
        <a:defRPr sz="2400">
          <a:solidFill>
            <a:srgbClr val="413000"/>
          </a:solidFill>
          <a:latin typeface="+mn-lt"/>
        </a:defRPr>
      </a:lvl3pPr>
      <a:lvl4pPr marL="1600200" indent="-228600" algn="l" rtl="0" eaLnBrk="1" fontAlgn="base" hangingPunct="1">
        <a:spcBef>
          <a:spcPct val="20000"/>
        </a:spcBef>
        <a:spcAft>
          <a:spcPct val="0"/>
        </a:spcAft>
        <a:buClr>
          <a:srgbClr val="EE80B3"/>
        </a:buClr>
        <a:buChar char="•"/>
        <a:defRPr sz="2000">
          <a:solidFill>
            <a:srgbClr val="413000"/>
          </a:solidFill>
          <a:latin typeface="+mn-lt"/>
        </a:defRPr>
      </a:lvl4pPr>
      <a:lvl5pPr marL="20574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5pPr>
      <a:lvl6pPr marL="25146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6pPr>
      <a:lvl7pPr marL="29718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7pPr>
      <a:lvl8pPr marL="34290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8pPr>
      <a:lvl9pPr marL="38862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tx2"/>
            </a:gs>
            <a:gs pos="100000">
              <a:schemeClr val="accent3">
                <a:lumMod val="33000"/>
                <a:lumOff val="67000"/>
              </a:schemeClr>
            </a:gs>
          </a:gsLst>
          <a:lin ang="18900000" scaled="1"/>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827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Lst>
  <p:txStyles>
    <p:titleStyle>
      <a:lvl1pPr algn="l" rtl="0" eaLnBrk="1" fontAlgn="base" hangingPunct="1">
        <a:spcBef>
          <a:spcPct val="0"/>
        </a:spcBef>
        <a:spcAft>
          <a:spcPct val="0"/>
        </a:spcAft>
        <a:defRPr sz="3600">
          <a:solidFill>
            <a:srgbClr val="413000"/>
          </a:solidFill>
          <a:latin typeface="+mj-lt"/>
          <a:ea typeface="+mj-ea"/>
          <a:cs typeface="+mj-cs"/>
        </a:defRPr>
      </a:lvl1pPr>
      <a:lvl2pPr algn="l" rtl="0" eaLnBrk="1" fontAlgn="base" hangingPunct="1">
        <a:spcBef>
          <a:spcPct val="0"/>
        </a:spcBef>
        <a:spcAft>
          <a:spcPct val="0"/>
        </a:spcAft>
        <a:defRPr sz="3600">
          <a:solidFill>
            <a:srgbClr val="413000"/>
          </a:solidFill>
          <a:latin typeface="Arial" charset="0"/>
        </a:defRPr>
      </a:lvl2pPr>
      <a:lvl3pPr algn="l" rtl="0" eaLnBrk="1" fontAlgn="base" hangingPunct="1">
        <a:spcBef>
          <a:spcPct val="0"/>
        </a:spcBef>
        <a:spcAft>
          <a:spcPct val="0"/>
        </a:spcAft>
        <a:defRPr sz="3600">
          <a:solidFill>
            <a:srgbClr val="413000"/>
          </a:solidFill>
          <a:latin typeface="Arial" charset="0"/>
        </a:defRPr>
      </a:lvl3pPr>
      <a:lvl4pPr algn="l" rtl="0" eaLnBrk="1" fontAlgn="base" hangingPunct="1">
        <a:spcBef>
          <a:spcPct val="0"/>
        </a:spcBef>
        <a:spcAft>
          <a:spcPct val="0"/>
        </a:spcAft>
        <a:defRPr sz="3600">
          <a:solidFill>
            <a:srgbClr val="413000"/>
          </a:solidFill>
          <a:latin typeface="Arial" charset="0"/>
        </a:defRPr>
      </a:lvl4pPr>
      <a:lvl5pPr algn="l" rtl="0" eaLnBrk="1" fontAlgn="base" hangingPunct="1">
        <a:spcBef>
          <a:spcPct val="0"/>
        </a:spcBef>
        <a:spcAft>
          <a:spcPct val="0"/>
        </a:spcAft>
        <a:defRPr sz="3600">
          <a:solidFill>
            <a:srgbClr val="413000"/>
          </a:solidFill>
          <a:latin typeface="Arial" charset="0"/>
        </a:defRPr>
      </a:lvl5pPr>
      <a:lvl6pPr marL="457200" algn="l" rtl="0" eaLnBrk="1" fontAlgn="base" hangingPunct="1">
        <a:spcBef>
          <a:spcPct val="0"/>
        </a:spcBef>
        <a:spcAft>
          <a:spcPct val="0"/>
        </a:spcAft>
        <a:defRPr sz="3600">
          <a:solidFill>
            <a:srgbClr val="413000"/>
          </a:solidFill>
          <a:latin typeface="Arial" charset="0"/>
        </a:defRPr>
      </a:lvl6pPr>
      <a:lvl7pPr marL="914400" algn="l" rtl="0" eaLnBrk="1" fontAlgn="base" hangingPunct="1">
        <a:spcBef>
          <a:spcPct val="0"/>
        </a:spcBef>
        <a:spcAft>
          <a:spcPct val="0"/>
        </a:spcAft>
        <a:defRPr sz="3600">
          <a:solidFill>
            <a:srgbClr val="413000"/>
          </a:solidFill>
          <a:latin typeface="Arial" charset="0"/>
        </a:defRPr>
      </a:lvl7pPr>
      <a:lvl8pPr marL="1371600" algn="l" rtl="0" eaLnBrk="1" fontAlgn="base" hangingPunct="1">
        <a:spcBef>
          <a:spcPct val="0"/>
        </a:spcBef>
        <a:spcAft>
          <a:spcPct val="0"/>
        </a:spcAft>
        <a:defRPr sz="3600">
          <a:solidFill>
            <a:srgbClr val="413000"/>
          </a:solidFill>
          <a:latin typeface="Arial" charset="0"/>
        </a:defRPr>
      </a:lvl8pPr>
      <a:lvl9pPr marL="1828800" algn="l" rtl="0" eaLnBrk="1" fontAlgn="base" hangingPunct="1">
        <a:spcBef>
          <a:spcPct val="0"/>
        </a:spcBef>
        <a:spcAft>
          <a:spcPct val="0"/>
        </a:spcAft>
        <a:defRPr sz="3600">
          <a:solidFill>
            <a:srgbClr val="413000"/>
          </a:solidFill>
          <a:latin typeface="Arial" charset="0"/>
        </a:defRPr>
      </a:lvl9pPr>
    </p:titleStyle>
    <p:bodyStyle>
      <a:lvl1pPr marL="342900" indent="-342900" algn="l" rtl="0" eaLnBrk="1" fontAlgn="base" hangingPunct="1">
        <a:spcBef>
          <a:spcPct val="20000"/>
        </a:spcBef>
        <a:spcAft>
          <a:spcPct val="0"/>
        </a:spcAft>
        <a:buClr>
          <a:srgbClr val="EE80B3"/>
        </a:buClr>
        <a:buSzPct val="50000"/>
        <a:buFont typeface="Wingdings" pitchFamily="2" charset="2"/>
        <a:buChar char="l"/>
        <a:defRPr sz="3000">
          <a:solidFill>
            <a:srgbClr val="413000"/>
          </a:solidFill>
          <a:latin typeface="+mn-lt"/>
          <a:ea typeface="+mn-ea"/>
          <a:cs typeface="+mn-cs"/>
        </a:defRPr>
      </a:lvl1pPr>
      <a:lvl2pPr marL="742950" indent="-285750" algn="l" rtl="0" eaLnBrk="1" fontAlgn="base" hangingPunct="1">
        <a:spcBef>
          <a:spcPct val="20000"/>
        </a:spcBef>
        <a:spcAft>
          <a:spcPct val="0"/>
        </a:spcAft>
        <a:buClr>
          <a:schemeClr val="bg1"/>
        </a:buClr>
        <a:buChar char="•"/>
        <a:defRPr sz="2800">
          <a:solidFill>
            <a:srgbClr val="413000"/>
          </a:solidFill>
          <a:latin typeface="+mn-lt"/>
        </a:defRPr>
      </a:lvl2pPr>
      <a:lvl3pPr marL="1143000" indent="-228600" algn="l" rtl="0" eaLnBrk="1" fontAlgn="base" hangingPunct="1">
        <a:spcBef>
          <a:spcPct val="20000"/>
        </a:spcBef>
        <a:spcAft>
          <a:spcPct val="0"/>
        </a:spcAft>
        <a:buClr>
          <a:schemeClr val="bg1"/>
        </a:buClr>
        <a:buSzPct val="45000"/>
        <a:buFont typeface="Wingdings" pitchFamily="2" charset="2"/>
        <a:buChar char="n"/>
        <a:defRPr sz="2400">
          <a:solidFill>
            <a:srgbClr val="413000"/>
          </a:solidFill>
          <a:latin typeface="+mn-lt"/>
        </a:defRPr>
      </a:lvl3pPr>
      <a:lvl4pPr marL="1600200" indent="-228600" algn="l" rtl="0" eaLnBrk="1" fontAlgn="base" hangingPunct="1">
        <a:spcBef>
          <a:spcPct val="20000"/>
        </a:spcBef>
        <a:spcAft>
          <a:spcPct val="0"/>
        </a:spcAft>
        <a:buClr>
          <a:srgbClr val="EE80B3"/>
        </a:buClr>
        <a:buChar char="•"/>
        <a:defRPr sz="2000">
          <a:solidFill>
            <a:srgbClr val="413000"/>
          </a:solidFill>
          <a:latin typeface="+mn-lt"/>
        </a:defRPr>
      </a:lvl4pPr>
      <a:lvl5pPr marL="20574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5pPr>
      <a:lvl6pPr marL="25146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6pPr>
      <a:lvl7pPr marL="29718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7pPr>
      <a:lvl8pPr marL="34290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8pPr>
      <a:lvl9pPr marL="38862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tx2"/>
            </a:gs>
            <a:gs pos="100000">
              <a:schemeClr val="accent3">
                <a:lumMod val="33000"/>
                <a:lumOff val="67000"/>
              </a:schemeClr>
            </a:gs>
          </a:gsLst>
          <a:lin ang="18900000" scaled="1"/>
          <a:tileRect/>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827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mn-lt"/>
              </a:defRPr>
            </a:lvl1pPr>
          </a:lstStyle>
          <a:p>
            <a:pPr>
              <a:defRPr/>
            </a:pPr>
            <a:endParaRPr lang="en-US"/>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Tree>
    <p:extLst>
      <p:ext uri="{BB962C8B-B14F-4D97-AF65-F5344CB8AC3E}">
        <p14:creationId xmlns:p14="http://schemas.microsoft.com/office/powerpoint/2010/main" val="1183503714"/>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Lst>
  <p:txStyles>
    <p:titleStyle>
      <a:lvl1pPr algn="l" rtl="0" eaLnBrk="1" fontAlgn="base" hangingPunct="1">
        <a:spcBef>
          <a:spcPct val="0"/>
        </a:spcBef>
        <a:spcAft>
          <a:spcPct val="0"/>
        </a:spcAft>
        <a:defRPr sz="3600">
          <a:solidFill>
            <a:srgbClr val="413000"/>
          </a:solidFill>
          <a:latin typeface="+mj-lt"/>
          <a:ea typeface="+mj-ea"/>
          <a:cs typeface="+mj-cs"/>
        </a:defRPr>
      </a:lvl1pPr>
      <a:lvl2pPr algn="l" rtl="0" eaLnBrk="1" fontAlgn="base" hangingPunct="1">
        <a:spcBef>
          <a:spcPct val="0"/>
        </a:spcBef>
        <a:spcAft>
          <a:spcPct val="0"/>
        </a:spcAft>
        <a:defRPr sz="3600">
          <a:solidFill>
            <a:srgbClr val="413000"/>
          </a:solidFill>
          <a:latin typeface="Arial" charset="0"/>
        </a:defRPr>
      </a:lvl2pPr>
      <a:lvl3pPr algn="l" rtl="0" eaLnBrk="1" fontAlgn="base" hangingPunct="1">
        <a:spcBef>
          <a:spcPct val="0"/>
        </a:spcBef>
        <a:spcAft>
          <a:spcPct val="0"/>
        </a:spcAft>
        <a:defRPr sz="3600">
          <a:solidFill>
            <a:srgbClr val="413000"/>
          </a:solidFill>
          <a:latin typeface="Arial" charset="0"/>
        </a:defRPr>
      </a:lvl3pPr>
      <a:lvl4pPr algn="l" rtl="0" eaLnBrk="1" fontAlgn="base" hangingPunct="1">
        <a:spcBef>
          <a:spcPct val="0"/>
        </a:spcBef>
        <a:spcAft>
          <a:spcPct val="0"/>
        </a:spcAft>
        <a:defRPr sz="3600">
          <a:solidFill>
            <a:srgbClr val="413000"/>
          </a:solidFill>
          <a:latin typeface="Arial" charset="0"/>
        </a:defRPr>
      </a:lvl4pPr>
      <a:lvl5pPr algn="l" rtl="0" eaLnBrk="1" fontAlgn="base" hangingPunct="1">
        <a:spcBef>
          <a:spcPct val="0"/>
        </a:spcBef>
        <a:spcAft>
          <a:spcPct val="0"/>
        </a:spcAft>
        <a:defRPr sz="3600">
          <a:solidFill>
            <a:srgbClr val="413000"/>
          </a:solidFill>
          <a:latin typeface="Arial" charset="0"/>
        </a:defRPr>
      </a:lvl5pPr>
      <a:lvl6pPr marL="457200" algn="l" rtl="0" eaLnBrk="1" fontAlgn="base" hangingPunct="1">
        <a:spcBef>
          <a:spcPct val="0"/>
        </a:spcBef>
        <a:spcAft>
          <a:spcPct val="0"/>
        </a:spcAft>
        <a:defRPr sz="3600">
          <a:solidFill>
            <a:srgbClr val="413000"/>
          </a:solidFill>
          <a:latin typeface="Arial" charset="0"/>
        </a:defRPr>
      </a:lvl6pPr>
      <a:lvl7pPr marL="914400" algn="l" rtl="0" eaLnBrk="1" fontAlgn="base" hangingPunct="1">
        <a:spcBef>
          <a:spcPct val="0"/>
        </a:spcBef>
        <a:spcAft>
          <a:spcPct val="0"/>
        </a:spcAft>
        <a:defRPr sz="3600">
          <a:solidFill>
            <a:srgbClr val="413000"/>
          </a:solidFill>
          <a:latin typeface="Arial" charset="0"/>
        </a:defRPr>
      </a:lvl7pPr>
      <a:lvl8pPr marL="1371600" algn="l" rtl="0" eaLnBrk="1" fontAlgn="base" hangingPunct="1">
        <a:spcBef>
          <a:spcPct val="0"/>
        </a:spcBef>
        <a:spcAft>
          <a:spcPct val="0"/>
        </a:spcAft>
        <a:defRPr sz="3600">
          <a:solidFill>
            <a:srgbClr val="413000"/>
          </a:solidFill>
          <a:latin typeface="Arial" charset="0"/>
        </a:defRPr>
      </a:lvl8pPr>
      <a:lvl9pPr marL="1828800" algn="l" rtl="0" eaLnBrk="1" fontAlgn="base" hangingPunct="1">
        <a:spcBef>
          <a:spcPct val="0"/>
        </a:spcBef>
        <a:spcAft>
          <a:spcPct val="0"/>
        </a:spcAft>
        <a:defRPr sz="3600">
          <a:solidFill>
            <a:srgbClr val="413000"/>
          </a:solidFill>
          <a:latin typeface="Arial" charset="0"/>
        </a:defRPr>
      </a:lvl9pPr>
    </p:titleStyle>
    <p:bodyStyle>
      <a:lvl1pPr marL="342900" indent="-342900" algn="l" rtl="0" eaLnBrk="1" fontAlgn="base" hangingPunct="1">
        <a:spcBef>
          <a:spcPct val="20000"/>
        </a:spcBef>
        <a:spcAft>
          <a:spcPct val="0"/>
        </a:spcAft>
        <a:buClr>
          <a:srgbClr val="EE80B3"/>
        </a:buClr>
        <a:buSzPct val="50000"/>
        <a:buFont typeface="Wingdings" pitchFamily="2" charset="2"/>
        <a:buChar char="l"/>
        <a:defRPr sz="3000">
          <a:solidFill>
            <a:srgbClr val="413000"/>
          </a:solidFill>
          <a:latin typeface="+mn-lt"/>
          <a:ea typeface="+mn-ea"/>
          <a:cs typeface="+mn-cs"/>
        </a:defRPr>
      </a:lvl1pPr>
      <a:lvl2pPr marL="742950" indent="-285750" algn="l" rtl="0" eaLnBrk="1" fontAlgn="base" hangingPunct="1">
        <a:spcBef>
          <a:spcPct val="20000"/>
        </a:spcBef>
        <a:spcAft>
          <a:spcPct val="0"/>
        </a:spcAft>
        <a:buClr>
          <a:schemeClr val="bg1"/>
        </a:buClr>
        <a:buChar char="•"/>
        <a:defRPr sz="2800">
          <a:solidFill>
            <a:srgbClr val="413000"/>
          </a:solidFill>
          <a:latin typeface="+mn-lt"/>
        </a:defRPr>
      </a:lvl2pPr>
      <a:lvl3pPr marL="1143000" indent="-228600" algn="l" rtl="0" eaLnBrk="1" fontAlgn="base" hangingPunct="1">
        <a:spcBef>
          <a:spcPct val="20000"/>
        </a:spcBef>
        <a:spcAft>
          <a:spcPct val="0"/>
        </a:spcAft>
        <a:buClr>
          <a:schemeClr val="bg1"/>
        </a:buClr>
        <a:buSzPct val="45000"/>
        <a:buFont typeface="Wingdings" pitchFamily="2" charset="2"/>
        <a:buChar char="n"/>
        <a:defRPr sz="2400">
          <a:solidFill>
            <a:srgbClr val="413000"/>
          </a:solidFill>
          <a:latin typeface="+mn-lt"/>
        </a:defRPr>
      </a:lvl3pPr>
      <a:lvl4pPr marL="1600200" indent="-228600" algn="l" rtl="0" eaLnBrk="1" fontAlgn="base" hangingPunct="1">
        <a:spcBef>
          <a:spcPct val="20000"/>
        </a:spcBef>
        <a:spcAft>
          <a:spcPct val="0"/>
        </a:spcAft>
        <a:buClr>
          <a:srgbClr val="EE80B3"/>
        </a:buClr>
        <a:buChar char="•"/>
        <a:defRPr sz="2000">
          <a:solidFill>
            <a:srgbClr val="413000"/>
          </a:solidFill>
          <a:latin typeface="+mn-lt"/>
        </a:defRPr>
      </a:lvl4pPr>
      <a:lvl5pPr marL="20574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5pPr>
      <a:lvl6pPr marL="25146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6pPr>
      <a:lvl7pPr marL="29718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7pPr>
      <a:lvl8pPr marL="34290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8pPr>
      <a:lvl9pPr marL="38862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525192"/>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497441" y="916835"/>
            <a:ext cx="5565429" cy="2308324"/>
          </a:xfrm>
          <a:noFill/>
        </p:spPr>
        <p:txBody>
          <a:bodyPr wrap="square">
            <a:spAutoFit/>
          </a:bodyPr>
          <a:lstStyle/>
          <a:p>
            <a:r>
              <a:rPr lang="en-US" sz="4800" b="1" dirty="0">
                <a:solidFill>
                  <a:schemeClr val="bg1"/>
                </a:solidFill>
              </a:rPr>
              <a:t>Introduction To The 2014 POLST Form</a:t>
            </a:r>
            <a:endParaRPr lang="en-US" sz="4800" dirty="0">
              <a:solidFill>
                <a:schemeClr val="bg1"/>
              </a:solidFill>
            </a:endParaRPr>
          </a:p>
        </p:txBody>
      </p:sp>
      <p:sp>
        <p:nvSpPr>
          <p:cNvPr id="6147" name="Rectangle 3"/>
          <p:cNvSpPr>
            <a:spLocks noGrp="1" noChangeArrowheads="1"/>
          </p:cNvSpPr>
          <p:nvPr>
            <p:ph type="subTitle" sz="quarter" idx="1"/>
          </p:nvPr>
        </p:nvSpPr>
        <p:spPr>
          <a:xfrm>
            <a:off x="497441" y="3034265"/>
            <a:ext cx="5410200" cy="2743200"/>
          </a:xfrm>
        </p:spPr>
        <p:txBody>
          <a:bodyPr/>
          <a:lstStyle/>
          <a:p>
            <a:pPr eaLnBrk="1" hangingPunct="1">
              <a:lnSpc>
                <a:spcPct val="90000"/>
              </a:lnSpc>
            </a:pPr>
            <a:endParaRPr lang="en-US" sz="3200"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974850" y="3489325"/>
            <a:ext cx="5216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algn="l">
              <a:spcBef>
                <a:spcPct val="20000"/>
              </a:spcBef>
              <a:buClr>
                <a:schemeClr val="tx1"/>
              </a:buClr>
              <a:buChar char="•"/>
              <a:defRPr sz="2800">
                <a:solidFill>
                  <a:srgbClr val="413000"/>
                </a:solidFill>
                <a:latin typeface="Arial" charset="0"/>
              </a:defRPr>
            </a:lvl2pPr>
            <a:lvl3pPr marL="1143000" indent="-228600" algn="l">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algn="l">
              <a:spcBef>
                <a:spcPct val="20000"/>
              </a:spcBef>
              <a:buClr>
                <a:srgbClr val="EE80B3"/>
              </a:buClr>
              <a:buChar char="•"/>
              <a:defRPr sz="2000">
                <a:solidFill>
                  <a:srgbClr val="413000"/>
                </a:solidFill>
                <a:latin typeface="Arial" charset="0"/>
              </a:defRPr>
            </a:lvl4pPr>
            <a:lvl5pPr marL="2057400" indent="-228600" algn="l">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2400" b="1">
                <a:solidFill>
                  <a:schemeClr val="bg1"/>
                </a:solidFill>
                <a:latin typeface="+mn-lt"/>
              </a:rPr>
              <a:t>2011 POLST Form</a:t>
            </a:r>
          </a:p>
        </p:txBody>
      </p:sp>
      <p:sp>
        <p:nvSpPr>
          <p:cNvPr id="3" name="TextBox 4"/>
          <p:cNvSpPr txBox="1">
            <a:spLocks noChangeArrowheads="1"/>
          </p:cNvSpPr>
          <p:nvPr/>
        </p:nvSpPr>
        <p:spPr bwMode="auto">
          <a:xfrm>
            <a:off x="1974850" y="682625"/>
            <a:ext cx="5216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algn="l">
              <a:spcBef>
                <a:spcPct val="20000"/>
              </a:spcBef>
              <a:buClr>
                <a:schemeClr val="tx1"/>
              </a:buClr>
              <a:buChar char="•"/>
              <a:defRPr sz="2800">
                <a:solidFill>
                  <a:srgbClr val="413000"/>
                </a:solidFill>
                <a:latin typeface="Arial" charset="0"/>
              </a:defRPr>
            </a:lvl2pPr>
            <a:lvl3pPr marL="1143000" indent="-228600" algn="l">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algn="l">
              <a:spcBef>
                <a:spcPct val="20000"/>
              </a:spcBef>
              <a:buClr>
                <a:srgbClr val="EE80B3"/>
              </a:buClr>
              <a:buChar char="•"/>
              <a:defRPr sz="2000">
                <a:solidFill>
                  <a:srgbClr val="413000"/>
                </a:solidFill>
                <a:latin typeface="Arial" charset="0"/>
              </a:defRPr>
            </a:lvl4pPr>
            <a:lvl5pPr marL="2057400" indent="-228600" algn="l">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2400" b="1" dirty="0">
                <a:solidFill>
                  <a:schemeClr val="bg1"/>
                </a:solidFill>
                <a:latin typeface="+mn-lt"/>
              </a:rPr>
              <a:t>2014 POLST Form </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1085" t="52414" r="771" b="38544"/>
          <a:stretch/>
        </p:blipFill>
        <p:spPr>
          <a:xfrm>
            <a:off x="297518" y="4063352"/>
            <a:ext cx="8565931" cy="999863"/>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l="820" t="50880" r="622" b="39923"/>
          <a:stretch/>
        </p:blipFill>
        <p:spPr>
          <a:xfrm>
            <a:off x="274476" y="1260476"/>
            <a:ext cx="8617272" cy="1072055"/>
          </a:xfrm>
          <a:prstGeom prst="rect">
            <a:avLst/>
          </a:prstGeom>
        </p:spPr>
      </p:pic>
    </p:spTree>
    <p:extLst>
      <p:ext uri="{BB962C8B-B14F-4D97-AF65-F5344CB8AC3E}">
        <p14:creationId xmlns:p14="http://schemas.microsoft.com/office/powerpoint/2010/main" val="408517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1965325" y="569913"/>
            <a:ext cx="5216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algn="l">
              <a:spcBef>
                <a:spcPct val="20000"/>
              </a:spcBef>
              <a:buClr>
                <a:schemeClr val="tx1"/>
              </a:buClr>
              <a:buChar char="•"/>
              <a:defRPr sz="2800">
                <a:solidFill>
                  <a:srgbClr val="413000"/>
                </a:solidFill>
                <a:latin typeface="Arial" charset="0"/>
              </a:defRPr>
            </a:lvl2pPr>
            <a:lvl3pPr marL="1143000" indent="-228600" algn="l">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algn="l">
              <a:spcBef>
                <a:spcPct val="20000"/>
              </a:spcBef>
              <a:buClr>
                <a:srgbClr val="EE80B3"/>
              </a:buClr>
              <a:buChar char="•"/>
              <a:defRPr sz="2000">
                <a:solidFill>
                  <a:srgbClr val="413000"/>
                </a:solidFill>
                <a:latin typeface="Arial" charset="0"/>
              </a:defRPr>
            </a:lvl4pPr>
            <a:lvl5pPr marL="2057400" indent="-228600" algn="l">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2400" b="1" dirty="0">
                <a:solidFill>
                  <a:schemeClr val="bg1"/>
                </a:solidFill>
                <a:latin typeface="+mn-lt"/>
              </a:rPr>
              <a:t>2014 POLST Form </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811" t="59476" r="608" b="2"/>
          <a:stretch/>
        </p:blipFill>
        <p:spPr>
          <a:xfrm>
            <a:off x="478464" y="1120140"/>
            <a:ext cx="7940079" cy="4351332"/>
          </a:xfrm>
          <a:prstGeom prst="rect">
            <a:avLst/>
          </a:prstGeom>
        </p:spPr>
      </p:pic>
    </p:spTree>
    <p:extLst>
      <p:ext uri="{BB962C8B-B14F-4D97-AF65-F5344CB8AC3E}">
        <p14:creationId xmlns:p14="http://schemas.microsoft.com/office/powerpoint/2010/main" val="209833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974850" y="382588"/>
            <a:ext cx="5216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algn="l">
              <a:spcBef>
                <a:spcPct val="20000"/>
              </a:spcBef>
              <a:buClr>
                <a:schemeClr val="tx1"/>
              </a:buClr>
              <a:buChar char="•"/>
              <a:defRPr sz="2800">
                <a:solidFill>
                  <a:srgbClr val="413000"/>
                </a:solidFill>
                <a:latin typeface="Arial" charset="0"/>
              </a:defRPr>
            </a:lvl2pPr>
            <a:lvl3pPr marL="1143000" indent="-228600" algn="l">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algn="l">
              <a:spcBef>
                <a:spcPct val="20000"/>
              </a:spcBef>
              <a:buClr>
                <a:srgbClr val="EE80B3"/>
              </a:buClr>
              <a:buChar char="•"/>
              <a:defRPr sz="2000">
                <a:solidFill>
                  <a:srgbClr val="413000"/>
                </a:solidFill>
                <a:latin typeface="Arial" charset="0"/>
              </a:defRPr>
            </a:lvl4pPr>
            <a:lvl5pPr marL="2057400" indent="-228600" algn="l">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2400" b="1" dirty="0">
                <a:solidFill>
                  <a:schemeClr val="bg1"/>
                </a:solidFill>
                <a:latin typeface="+mn-lt"/>
              </a:rPr>
              <a:t>2011 POLST Form</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984" t="60620"/>
          <a:stretch/>
        </p:blipFill>
        <p:spPr>
          <a:xfrm>
            <a:off x="341745" y="847495"/>
            <a:ext cx="8482734" cy="4274288"/>
          </a:xfrm>
          <a:prstGeom prst="rect">
            <a:avLst/>
          </a:prstGeom>
        </p:spPr>
      </p:pic>
    </p:spTree>
    <p:extLst>
      <p:ext uri="{BB962C8B-B14F-4D97-AF65-F5344CB8AC3E}">
        <p14:creationId xmlns:p14="http://schemas.microsoft.com/office/powerpoint/2010/main" val="110801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1979613" y="3363913"/>
            <a:ext cx="5216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algn="l">
              <a:spcBef>
                <a:spcPct val="20000"/>
              </a:spcBef>
              <a:buClr>
                <a:schemeClr val="tx1"/>
              </a:buClr>
              <a:buChar char="•"/>
              <a:defRPr sz="2800">
                <a:solidFill>
                  <a:srgbClr val="413000"/>
                </a:solidFill>
                <a:latin typeface="Arial" charset="0"/>
              </a:defRPr>
            </a:lvl2pPr>
            <a:lvl3pPr marL="1143000" indent="-228600" algn="l">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algn="l">
              <a:spcBef>
                <a:spcPct val="20000"/>
              </a:spcBef>
              <a:buClr>
                <a:srgbClr val="EE80B3"/>
              </a:buClr>
              <a:buChar char="•"/>
              <a:defRPr sz="2000">
                <a:solidFill>
                  <a:srgbClr val="413000"/>
                </a:solidFill>
                <a:latin typeface="Arial" charset="0"/>
              </a:defRPr>
            </a:lvl4pPr>
            <a:lvl5pPr marL="2057400" indent="-228600" algn="l">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2400" b="1">
                <a:solidFill>
                  <a:schemeClr val="bg1"/>
                </a:solidFill>
                <a:latin typeface="+mn-lt"/>
              </a:rPr>
              <a:t>2011 POLST Form</a:t>
            </a:r>
          </a:p>
        </p:txBody>
      </p:sp>
      <p:sp>
        <p:nvSpPr>
          <p:cNvPr id="3" name="Rectangle 1"/>
          <p:cNvSpPr>
            <a:spLocks noChangeArrowheads="1"/>
          </p:cNvSpPr>
          <p:nvPr/>
        </p:nvSpPr>
        <p:spPr bwMode="auto">
          <a:xfrm>
            <a:off x="1995488" y="153988"/>
            <a:ext cx="5029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algn="l">
              <a:spcBef>
                <a:spcPct val="20000"/>
              </a:spcBef>
              <a:buClr>
                <a:schemeClr val="tx1"/>
              </a:buClr>
              <a:buChar char="•"/>
              <a:defRPr sz="2800">
                <a:solidFill>
                  <a:srgbClr val="413000"/>
                </a:solidFill>
                <a:latin typeface="Arial" charset="0"/>
              </a:defRPr>
            </a:lvl2pPr>
            <a:lvl3pPr marL="1143000" indent="-228600" algn="l">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algn="l">
              <a:spcBef>
                <a:spcPct val="20000"/>
              </a:spcBef>
              <a:buClr>
                <a:srgbClr val="EE80B3"/>
              </a:buClr>
              <a:buChar char="•"/>
              <a:defRPr sz="2000">
                <a:solidFill>
                  <a:srgbClr val="413000"/>
                </a:solidFill>
                <a:latin typeface="Arial" charset="0"/>
              </a:defRPr>
            </a:lvl4pPr>
            <a:lvl5pPr marL="2057400" indent="-228600" algn="l">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2400" b="1" dirty="0">
                <a:solidFill>
                  <a:schemeClr val="bg1"/>
                </a:solidFill>
                <a:latin typeface="+mn-lt"/>
              </a:rPr>
              <a:t>2014 POLST Form </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b="80775"/>
          <a:stretch/>
        </p:blipFill>
        <p:spPr>
          <a:xfrm>
            <a:off x="458122" y="3892618"/>
            <a:ext cx="8259505" cy="2094613"/>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b="80620"/>
          <a:stretch/>
        </p:blipFill>
        <p:spPr>
          <a:xfrm>
            <a:off x="393133" y="678161"/>
            <a:ext cx="8233909" cy="2073349"/>
          </a:xfrm>
          <a:prstGeom prst="rect">
            <a:avLst/>
          </a:prstGeom>
        </p:spPr>
      </p:pic>
    </p:spTree>
    <p:extLst>
      <p:ext uri="{BB962C8B-B14F-4D97-AF65-F5344CB8AC3E}">
        <p14:creationId xmlns:p14="http://schemas.microsoft.com/office/powerpoint/2010/main" val="262678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995488" y="384175"/>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algn="l">
              <a:spcBef>
                <a:spcPct val="20000"/>
              </a:spcBef>
              <a:buClr>
                <a:schemeClr val="tx1"/>
              </a:buClr>
              <a:buChar char="•"/>
              <a:defRPr sz="2800">
                <a:solidFill>
                  <a:srgbClr val="413000"/>
                </a:solidFill>
                <a:latin typeface="Arial" charset="0"/>
              </a:defRPr>
            </a:lvl2pPr>
            <a:lvl3pPr marL="1143000" indent="-228600" algn="l">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algn="l">
              <a:spcBef>
                <a:spcPct val="20000"/>
              </a:spcBef>
              <a:buClr>
                <a:srgbClr val="EE80B3"/>
              </a:buClr>
              <a:buChar char="•"/>
              <a:defRPr sz="2000">
                <a:solidFill>
                  <a:srgbClr val="413000"/>
                </a:solidFill>
                <a:latin typeface="Arial" charset="0"/>
              </a:defRPr>
            </a:lvl4pPr>
            <a:lvl5pPr marL="2057400" indent="-228600" algn="l">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2400" b="1" dirty="0">
                <a:solidFill>
                  <a:schemeClr val="bg1"/>
                </a:solidFill>
                <a:latin typeface="+mn-lt"/>
              </a:rPr>
              <a:t>2014 POLST Form </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1089" t="19070" r="852" b="48062"/>
          <a:stretch/>
        </p:blipFill>
        <p:spPr>
          <a:xfrm>
            <a:off x="212650" y="870345"/>
            <a:ext cx="8739963" cy="3806456"/>
          </a:xfrm>
          <a:prstGeom prst="rect">
            <a:avLst/>
          </a:prstGeom>
        </p:spPr>
      </p:pic>
    </p:spTree>
    <p:extLst>
      <p:ext uri="{BB962C8B-B14F-4D97-AF65-F5344CB8AC3E}">
        <p14:creationId xmlns:p14="http://schemas.microsoft.com/office/powerpoint/2010/main" val="2398961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995488" y="384175"/>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algn="l">
              <a:spcBef>
                <a:spcPct val="20000"/>
              </a:spcBef>
              <a:buClr>
                <a:schemeClr val="tx1"/>
              </a:buClr>
              <a:buChar char="•"/>
              <a:defRPr sz="2800">
                <a:solidFill>
                  <a:srgbClr val="413000"/>
                </a:solidFill>
                <a:latin typeface="Arial" charset="0"/>
              </a:defRPr>
            </a:lvl2pPr>
            <a:lvl3pPr marL="1143000" indent="-228600" algn="l">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algn="l">
              <a:spcBef>
                <a:spcPct val="20000"/>
              </a:spcBef>
              <a:buClr>
                <a:srgbClr val="EE80B3"/>
              </a:buClr>
              <a:buChar char="•"/>
              <a:defRPr sz="2000">
                <a:solidFill>
                  <a:srgbClr val="413000"/>
                </a:solidFill>
                <a:latin typeface="Arial" charset="0"/>
              </a:defRPr>
            </a:lvl4pPr>
            <a:lvl5pPr marL="2057400" indent="-228600" algn="l">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2400" b="1" dirty="0">
                <a:solidFill>
                  <a:schemeClr val="bg1"/>
                </a:solidFill>
              </a:rPr>
              <a:t>2014 POLST Form </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1186" t="51628" r="873" b="25891"/>
          <a:stretch/>
        </p:blipFill>
        <p:spPr>
          <a:xfrm>
            <a:off x="89101" y="903777"/>
            <a:ext cx="8948574" cy="2668772"/>
          </a:xfrm>
          <a:prstGeom prst="rect">
            <a:avLst/>
          </a:prstGeom>
        </p:spPr>
      </p:pic>
    </p:spTree>
    <p:extLst>
      <p:ext uri="{BB962C8B-B14F-4D97-AF65-F5344CB8AC3E}">
        <p14:creationId xmlns:p14="http://schemas.microsoft.com/office/powerpoint/2010/main" val="1225919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995488" y="384175"/>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algn="l">
              <a:spcBef>
                <a:spcPct val="20000"/>
              </a:spcBef>
              <a:buClr>
                <a:schemeClr val="tx1"/>
              </a:buClr>
              <a:buChar char="•"/>
              <a:defRPr sz="2800">
                <a:solidFill>
                  <a:srgbClr val="413000"/>
                </a:solidFill>
                <a:latin typeface="Arial" charset="0"/>
              </a:defRPr>
            </a:lvl2pPr>
            <a:lvl3pPr marL="1143000" indent="-228600" algn="l">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algn="l">
              <a:spcBef>
                <a:spcPct val="20000"/>
              </a:spcBef>
              <a:buClr>
                <a:srgbClr val="EE80B3"/>
              </a:buClr>
              <a:buChar char="•"/>
              <a:defRPr sz="2000">
                <a:solidFill>
                  <a:srgbClr val="413000"/>
                </a:solidFill>
                <a:latin typeface="Arial" charset="0"/>
              </a:defRPr>
            </a:lvl4pPr>
            <a:lvl5pPr marL="2057400" indent="-228600" algn="l">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2400" b="1" dirty="0">
                <a:solidFill>
                  <a:schemeClr val="bg1"/>
                </a:solidFill>
              </a:rPr>
              <a:t>2014 POLST Form </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1012" t="73953" r="947"/>
          <a:stretch/>
        </p:blipFill>
        <p:spPr>
          <a:xfrm>
            <a:off x="108208" y="905728"/>
            <a:ext cx="8803759" cy="3038959"/>
          </a:xfrm>
          <a:prstGeom prst="rect">
            <a:avLst/>
          </a:prstGeom>
        </p:spPr>
      </p:pic>
    </p:spTree>
    <p:extLst>
      <p:ext uri="{BB962C8B-B14F-4D97-AF65-F5344CB8AC3E}">
        <p14:creationId xmlns:p14="http://schemas.microsoft.com/office/powerpoint/2010/main" val="240226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a Patient’s POLST </a:t>
            </a:r>
            <a:endParaRPr lang="en-US" dirty="0"/>
          </a:p>
        </p:txBody>
      </p:sp>
      <p:sp>
        <p:nvSpPr>
          <p:cNvPr id="3" name="Content Placeholder 2"/>
          <p:cNvSpPr>
            <a:spLocks noGrp="1"/>
          </p:cNvSpPr>
          <p:nvPr>
            <p:ph idx="1"/>
          </p:nvPr>
        </p:nvSpPr>
        <p:spPr>
          <a:xfrm>
            <a:off x="457200" y="2096814"/>
            <a:ext cx="8229600" cy="4034111"/>
          </a:xfrm>
        </p:spPr>
        <p:txBody>
          <a:bodyPr/>
          <a:lstStyle/>
          <a:p>
            <a:pPr>
              <a:spcBef>
                <a:spcPct val="50000"/>
              </a:spcBef>
              <a:buSzPct val="75000"/>
              <a:buFont typeface="Symbol" pitchFamily="18" charset="2"/>
              <a:buChar char="·"/>
            </a:pPr>
            <a:r>
              <a:rPr lang="en-US" sz="2800" b="1" dirty="0" smtClean="0">
                <a:solidFill>
                  <a:schemeClr val="bg1"/>
                </a:solidFill>
              </a:rPr>
              <a:t>Recommendation</a:t>
            </a:r>
            <a:r>
              <a:rPr lang="en-US" sz="2800" dirty="0" smtClean="0">
                <a:solidFill>
                  <a:schemeClr val="bg1"/>
                </a:solidFill>
              </a:rPr>
              <a:t>: Update POLST forms to the 2014 version when reviewing 2009 or 2011 POLST forms.</a:t>
            </a:r>
          </a:p>
          <a:p>
            <a:pPr>
              <a:spcBef>
                <a:spcPct val="50000"/>
              </a:spcBef>
              <a:buSzPct val="75000"/>
              <a:buFont typeface="Symbol" pitchFamily="18" charset="2"/>
              <a:buChar char="·"/>
            </a:pPr>
            <a:r>
              <a:rPr lang="en-US" sz="2800" dirty="0" smtClean="0">
                <a:solidFill>
                  <a:schemeClr val="bg1"/>
                </a:solidFill>
              </a:rPr>
              <a:t>2009 and 2011 POLST forms will still be valid.</a:t>
            </a:r>
            <a:endParaRPr lang="en-US" sz="28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508304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2014 POLST Availability</a:t>
            </a:r>
            <a:endParaRPr lang="en-US" dirty="0"/>
          </a:p>
        </p:txBody>
      </p:sp>
      <p:sp>
        <p:nvSpPr>
          <p:cNvPr id="3" name="Content Placeholder 2"/>
          <p:cNvSpPr>
            <a:spLocks noGrp="1"/>
          </p:cNvSpPr>
          <p:nvPr>
            <p:ph idx="1"/>
          </p:nvPr>
        </p:nvSpPr>
        <p:spPr/>
        <p:txBody>
          <a:bodyPr/>
          <a:lstStyle/>
          <a:p>
            <a:r>
              <a:rPr lang="en-US" altLang="en-US" dirty="0">
                <a:solidFill>
                  <a:schemeClr val="bg1"/>
                </a:solidFill>
              </a:rPr>
              <a:t>The </a:t>
            </a:r>
            <a:r>
              <a:rPr lang="en-US" altLang="en-US" dirty="0" smtClean="0">
                <a:solidFill>
                  <a:schemeClr val="bg1"/>
                </a:solidFill>
              </a:rPr>
              <a:t>2014 POLST was uploaded to the capolst.org site on August 15. </a:t>
            </a:r>
          </a:p>
          <a:p>
            <a:r>
              <a:rPr lang="en-US" altLang="en-US" dirty="0" smtClean="0">
                <a:solidFill>
                  <a:schemeClr val="bg1"/>
                </a:solidFill>
              </a:rPr>
              <a:t>All of the translations of the 2014 form are also available. </a:t>
            </a:r>
          </a:p>
          <a:p>
            <a:r>
              <a:rPr lang="en-US" altLang="en-US" dirty="0" smtClean="0">
                <a:solidFill>
                  <a:schemeClr val="bg1"/>
                </a:solidFill>
              </a:rPr>
              <a:t>The 2014 POLST is available to order in bulk from Med-Pass as of September 1</a:t>
            </a:r>
            <a:r>
              <a:rPr lang="en-US" altLang="en-US" baseline="30000" dirty="0" smtClean="0">
                <a:solidFill>
                  <a:schemeClr val="bg1"/>
                </a:solidFill>
              </a:rPr>
              <a:t>st</a:t>
            </a:r>
            <a:r>
              <a:rPr lang="en-US" altLang="en-US" dirty="0" smtClean="0">
                <a:solidFill>
                  <a:schemeClr val="bg1"/>
                </a:solidFill>
              </a:rPr>
              <a:t>.</a:t>
            </a:r>
          </a:p>
          <a:p>
            <a:r>
              <a:rPr lang="en-US" altLang="en-US" dirty="0" smtClean="0">
                <a:solidFill>
                  <a:schemeClr val="bg1"/>
                </a:solidFill>
              </a:rPr>
              <a:t>Do </a:t>
            </a:r>
            <a:r>
              <a:rPr lang="en-US" altLang="en-US" dirty="0">
                <a:solidFill>
                  <a:schemeClr val="bg1"/>
                </a:solidFill>
              </a:rPr>
              <a:t>not use the form until its effective date of October 1.</a:t>
            </a:r>
          </a:p>
          <a:p>
            <a:endParaRPr lang="en-US" dirty="0">
              <a:solidFill>
                <a:schemeClr val="bg1"/>
              </a:solidFill>
            </a:endParaRPr>
          </a:p>
        </p:txBody>
      </p:sp>
    </p:spTree>
    <p:extLst>
      <p:ext uri="{BB962C8B-B14F-4D97-AF65-F5344CB8AC3E}">
        <p14:creationId xmlns:p14="http://schemas.microsoft.com/office/powerpoint/2010/main" val="3437013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576953" y="2099879"/>
            <a:ext cx="5486400" cy="1015663"/>
          </a:xfrm>
          <a:noFill/>
        </p:spPr>
        <p:txBody>
          <a:bodyPr>
            <a:spAutoFit/>
          </a:bodyPr>
          <a:lstStyle/>
          <a:p>
            <a:r>
              <a:rPr lang="en-US" sz="6000" b="1" dirty="0">
                <a:solidFill>
                  <a:schemeClr val="bg1"/>
                </a:solidFill>
              </a:rPr>
              <a:t>Questions?</a:t>
            </a:r>
            <a:endParaRPr lang="en-US" sz="6000" dirty="0" smtClean="0">
              <a:solidFill>
                <a:schemeClr val="bg1"/>
              </a:solidFill>
            </a:endParaRPr>
          </a:p>
        </p:txBody>
      </p:sp>
    </p:spTree>
    <p:extLst>
      <p:ext uri="{BB962C8B-B14F-4D97-AF65-F5344CB8AC3E}">
        <p14:creationId xmlns:p14="http://schemas.microsoft.com/office/powerpoint/2010/main" val="337994274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81050"/>
            <a:ext cx="8229600" cy="914400"/>
          </a:xfrm>
        </p:spPr>
        <p:txBody>
          <a:bodyPr/>
          <a:lstStyle/>
          <a:p>
            <a:pPr algn="ctr" eaLnBrk="1" hangingPunct="1"/>
            <a:r>
              <a:rPr lang="en-US" dirty="0" smtClean="0">
                <a:solidFill>
                  <a:schemeClr val="accent1"/>
                </a:solidFill>
              </a:rPr>
              <a:t>Revising POLST </a:t>
            </a:r>
          </a:p>
        </p:txBody>
      </p:sp>
      <p:sp>
        <p:nvSpPr>
          <p:cNvPr id="10243" name="Rectangle 3"/>
          <p:cNvSpPr>
            <a:spLocks noGrp="1" noChangeArrowheads="1"/>
          </p:cNvSpPr>
          <p:nvPr>
            <p:ph idx="1"/>
          </p:nvPr>
        </p:nvSpPr>
        <p:spPr>
          <a:xfrm>
            <a:off x="457200" y="1919288"/>
            <a:ext cx="8229600" cy="4302125"/>
          </a:xfrm>
          <a:noFill/>
        </p:spPr>
        <p:txBody>
          <a:bodyPr/>
          <a:lstStyle/>
          <a:p>
            <a:r>
              <a:rPr lang="en-US" altLang="en-US" sz="3200" b="1" dirty="0">
                <a:solidFill>
                  <a:schemeClr val="bg1"/>
                </a:solidFill>
              </a:rPr>
              <a:t>The National POLST Paradigm </a:t>
            </a:r>
            <a:r>
              <a:rPr lang="en-US" altLang="en-US" sz="3200" dirty="0">
                <a:solidFill>
                  <a:schemeClr val="bg1"/>
                </a:solidFill>
              </a:rPr>
              <a:t>recommends periodically updating the form based on feedback from usage in the field. </a:t>
            </a:r>
            <a:endParaRPr lang="en-US" altLang="en-US" sz="3200" b="1" dirty="0">
              <a:solidFill>
                <a:schemeClr val="bg1"/>
              </a:solidFill>
            </a:endParaRPr>
          </a:p>
          <a:p>
            <a:r>
              <a:rPr lang="en-US" altLang="en-US" sz="3200" b="1" dirty="0">
                <a:solidFill>
                  <a:schemeClr val="bg1"/>
                </a:solidFill>
              </a:rPr>
              <a:t>Guiding Principle for </a:t>
            </a:r>
            <a:r>
              <a:rPr lang="en-US" altLang="en-US" sz="3200" b="1" dirty="0" smtClean="0">
                <a:solidFill>
                  <a:schemeClr val="bg1"/>
                </a:solidFill>
              </a:rPr>
              <a:t>Revisions: </a:t>
            </a:r>
            <a:r>
              <a:rPr lang="en-US" altLang="en-US" sz="3200" dirty="0">
                <a:solidFill>
                  <a:schemeClr val="bg1"/>
                </a:solidFill>
              </a:rPr>
              <a:t>Changes made must provide substantial and significant improvement or clarification to the form.</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b="1" dirty="0"/>
              <a:t>Revision Process</a:t>
            </a:r>
            <a:endParaRPr lang="en-US" dirty="0" smtClean="0">
              <a:solidFill>
                <a:schemeClr val="accent1"/>
              </a:solidFill>
            </a:endParaRPr>
          </a:p>
        </p:txBody>
      </p:sp>
      <p:sp>
        <p:nvSpPr>
          <p:cNvPr id="10243" name="Rectangle 3"/>
          <p:cNvSpPr>
            <a:spLocks noGrp="1" noChangeArrowheads="1"/>
          </p:cNvSpPr>
          <p:nvPr>
            <p:ph idx="1"/>
          </p:nvPr>
        </p:nvSpPr>
        <p:spPr>
          <a:xfrm>
            <a:off x="457200" y="1655380"/>
            <a:ext cx="8229600" cy="4566034"/>
          </a:xfrm>
          <a:noFill/>
        </p:spPr>
        <p:txBody>
          <a:bodyPr/>
          <a:lstStyle/>
          <a:p>
            <a:pPr>
              <a:spcAft>
                <a:spcPts val="1800"/>
              </a:spcAft>
              <a:defRPr/>
            </a:pPr>
            <a:r>
              <a:rPr lang="en-US" sz="2400" dirty="0">
                <a:solidFill>
                  <a:schemeClr val="bg1"/>
                </a:solidFill>
              </a:rPr>
              <a:t>The POLST Task Force formally solicited suggested changes to the form.  </a:t>
            </a:r>
          </a:p>
          <a:p>
            <a:pPr>
              <a:spcAft>
                <a:spcPts val="1800"/>
              </a:spcAft>
              <a:defRPr/>
            </a:pPr>
            <a:r>
              <a:rPr lang="en-US" sz="2400" dirty="0">
                <a:solidFill>
                  <a:schemeClr val="bg1"/>
                </a:solidFill>
              </a:rPr>
              <a:t>An online survey was sent to more than 1,500 organizations and individuals</a:t>
            </a:r>
            <a:r>
              <a:rPr lang="en-US" sz="2400" dirty="0" smtClean="0">
                <a:solidFill>
                  <a:schemeClr val="bg1"/>
                </a:solidFill>
              </a:rPr>
              <a:t>.</a:t>
            </a:r>
            <a:endParaRPr lang="en-US" sz="2400" dirty="0">
              <a:solidFill>
                <a:schemeClr val="bg1"/>
              </a:solidFill>
            </a:endParaRPr>
          </a:p>
          <a:p>
            <a:pPr>
              <a:spcAft>
                <a:spcPts val="1800"/>
              </a:spcAft>
              <a:defRPr/>
            </a:pPr>
            <a:r>
              <a:rPr lang="en-US" sz="2400" dirty="0">
                <a:solidFill>
                  <a:schemeClr val="bg1"/>
                </a:solidFill>
              </a:rPr>
              <a:t>The POLST Documentation Committee reviewed suggestions and made recommendations. </a:t>
            </a:r>
          </a:p>
          <a:p>
            <a:pPr>
              <a:spcAft>
                <a:spcPts val="1800"/>
              </a:spcAft>
              <a:defRPr/>
            </a:pPr>
            <a:r>
              <a:rPr lang="en-US" sz="2400" dirty="0">
                <a:solidFill>
                  <a:schemeClr val="bg1"/>
                </a:solidFill>
              </a:rPr>
              <a:t>The POLST Task Force approved the final revised version</a:t>
            </a:r>
            <a:r>
              <a:rPr lang="en-US" sz="2400" dirty="0" smtClean="0">
                <a:solidFill>
                  <a:schemeClr val="bg1"/>
                </a:solidFill>
              </a:rPr>
              <a:t>.</a:t>
            </a:r>
          </a:p>
          <a:p>
            <a:pPr>
              <a:spcAft>
                <a:spcPts val="1800"/>
              </a:spcAft>
              <a:defRPr/>
            </a:pPr>
            <a:r>
              <a:rPr lang="en-US" sz="2400" dirty="0">
                <a:solidFill>
                  <a:schemeClr val="bg1"/>
                </a:solidFill>
              </a:rPr>
              <a:t>EMSA approved the final revised version.</a:t>
            </a:r>
          </a:p>
          <a:p>
            <a:pPr>
              <a:spcAft>
                <a:spcPts val="1800"/>
              </a:spcAft>
              <a:defRPr/>
            </a:pPr>
            <a:endParaRPr lang="en-US" sz="2400" dirty="0">
              <a:solidFill>
                <a:schemeClr val="bg1"/>
              </a:solidFill>
            </a:endParaRPr>
          </a:p>
          <a:p>
            <a:pPr eaLnBrk="1" hangingPunct="1">
              <a:spcBef>
                <a:spcPct val="50000"/>
              </a:spcBef>
              <a:spcAft>
                <a:spcPts val="1800"/>
              </a:spcAft>
              <a:buClr>
                <a:srgbClr val="413000"/>
              </a:buClr>
              <a:buSzPct val="75000"/>
              <a:buFont typeface="Symbol" pitchFamily="18" charset="2"/>
              <a:buChar char="·"/>
            </a:pPr>
            <a:endParaRPr lang="en-US" sz="3200" dirty="0" smtClean="0">
              <a:solidFill>
                <a:schemeClr val="bg1"/>
              </a:solidFill>
            </a:endParaRPr>
          </a:p>
        </p:txBody>
      </p:sp>
    </p:spTree>
    <p:extLst>
      <p:ext uri="{BB962C8B-B14F-4D97-AF65-F5344CB8AC3E}">
        <p14:creationId xmlns:p14="http://schemas.microsoft.com/office/powerpoint/2010/main" val="198065281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dirty="0"/>
              <a:t>Who Would Benefit from Having a POLST Form?</a:t>
            </a:r>
            <a:endParaRPr lang="en-US" dirty="0" smtClean="0">
              <a:solidFill>
                <a:schemeClr val="accent1"/>
              </a:solidFill>
            </a:endParaRPr>
          </a:p>
        </p:txBody>
      </p:sp>
      <p:sp>
        <p:nvSpPr>
          <p:cNvPr id="10243" name="Rectangle 3"/>
          <p:cNvSpPr>
            <a:spLocks noGrp="1" noChangeArrowheads="1"/>
          </p:cNvSpPr>
          <p:nvPr>
            <p:ph idx="1"/>
          </p:nvPr>
        </p:nvSpPr>
        <p:spPr>
          <a:xfrm>
            <a:off x="457200" y="1919288"/>
            <a:ext cx="8229600" cy="4302125"/>
          </a:xfrm>
          <a:noFill/>
        </p:spPr>
        <p:txBody>
          <a:bodyPr/>
          <a:lstStyle/>
          <a:p>
            <a:pPr>
              <a:spcBef>
                <a:spcPct val="50000"/>
              </a:spcBef>
              <a:buClr>
                <a:srgbClr val="413000"/>
              </a:buClr>
              <a:buSzPct val="75000"/>
              <a:buFont typeface="Symbol" pitchFamily="18" charset="2"/>
              <a:buChar char="·"/>
            </a:pPr>
            <a:r>
              <a:rPr lang="en-US" sz="3200" dirty="0"/>
              <a:t>Chronic, progressive illness</a:t>
            </a:r>
          </a:p>
          <a:p>
            <a:pPr>
              <a:spcBef>
                <a:spcPct val="50000"/>
              </a:spcBef>
              <a:buClr>
                <a:srgbClr val="413000"/>
              </a:buClr>
              <a:buSzPct val="75000"/>
              <a:buFont typeface="Symbol" pitchFamily="18" charset="2"/>
              <a:buChar char="·"/>
            </a:pPr>
            <a:r>
              <a:rPr lang="en-US" sz="3200" dirty="0"/>
              <a:t>Serious health condition</a:t>
            </a:r>
          </a:p>
          <a:p>
            <a:pPr>
              <a:spcBef>
                <a:spcPct val="50000"/>
              </a:spcBef>
              <a:buClr>
                <a:srgbClr val="413000"/>
              </a:buClr>
              <a:buSzPct val="75000"/>
              <a:buFont typeface="Symbol" pitchFamily="18" charset="2"/>
              <a:buChar char="·"/>
            </a:pPr>
            <a:r>
              <a:rPr lang="en-US" sz="3200" dirty="0"/>
              <a:t>Medically frail</a:t>
            </a:r>
          </a:p>
          <a:p>
            <a:pPr>
              <a:spcBef>
                <a:spcPct val="50000"/>
              </a:spcBef>
              <a:buClr>
                <a:srgbClr val="413000"/>
              </a:buClr>
              <a:buSzPct val="75000"/>
              <a:buFont typeface="Symbol" pitchFamily="18" charset="2"/>
              <a:buChar char="·"/>
            </a:pPr>
            <a:r>
              <a:rPr lang="en-US" sz="3200" dirty="0"/>
              <a:t>Tool for determination</a:t>
            </a:r>
          </a:p>
          <a:p>
            <a:pPr lvl="1">
              <a:buClr>
                <a:srgbClr val="413000"/>
              </a:buClr>
              <a:buSzPct val="75000"/>
              <a:buFont typeface="Arial" charset="0"/>
              <a:buChar char="–"/>
            </a:pPr>
            <a:r>
              <a:rPr lang="en-US" sz="3000" dirty="0"/>
              <a:t>“You wouldn’t be surprised if this patient died within the next year.”</a:t>
            </a:r>
          </a:p>
          <a:p>
            <a:pPr eaLnBrk="1" hangingPunct="1">
              <a:spcBef>
                <a:spcPct val="50000"/>
              </a:spcBef>
              <a:buClr>
                <a:srgbClr val="413000"/>
              </a:buClr>
              <a:buSzPct val="75000"/>
              <a:buFont typeface="Symbol" pitchFamily="18" charset="2"/>
              <a:buChar char="·"/>
            </a:pPr>
            <a:endParaRPr lang="en-US" sz="3200" dirty="0" smtClean="0">
              <a:solidFill>
                <a:schemeClr val="bg1"/>
              </a:solidFill>
            </a:endParaRPr>
          </a:p>
        </p:txBody>
      </p:sp>
    </p:spTree>
    <p:extLst>
      <p:ext uri="{BB962C8B-B14F-4D97-AF65-F5344CB8AC3E}">
        <p14:creationId xmlns:p14="http://schemas.microsoft.com/office/powerpoint/2010/main" val="315759483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974850" y="522288"/>
            <a:ext cx="5216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algn="l">
              <a:spcBef>
                <a:spcPct val="20000"/>
              </a:spcBef>
              <a:buClr>
                <a:schemeClr val="tx1"/>
              </a:buClr>
              <a:buChar char="•"/>
              <a:defRPr sz="2800">
                <a:solidFill>
                  <a:srgbClr val="413000"/>
                </a:solidFill>
                <a:latin typeface="Arial" charset="0"/>
              </a:defRPr>
            </a:lvl2pPr>
            <a:lvl3pPr marL="1143000" indent="-228600" algn="l">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algn="l">
              <a:spcBef>
                <a:spcPct val="20000"/>
              </a:spcBef>
              <a:buClr>
                <a:srgbClr val="EE80B3"/>
              </a:buClr>
              <a:buChar char="•"/>
              <a:defRPr sz="2000">
                <a:solidFill>
                  <a:srgbClr val="413000"/>
                </a:solidFill>
                <a:latin typeface="Arial" charset="0"/>
              </a:defRPr>
            </a:lvl4pPr>
            <a:lvl5pPr marL="2057400" indent="-228600" algn="l">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2400" b="1" dirty="0">
                <a:solidFill>
                  <a:schemeClr val="bg1"/>
                </a:solidFill>
                <a:latin typeface="+mj-lt"/>
              </a:rPr>
              <a:t>2014 POLST Form </a:t>
            </a:r>
          </a:p>
        </p:txBody>
      </p:sp>
      <p:sp>
        <p:nvSpPr>
          <p:cNvPr id="3" name="TextBox 4"/>
          <p:cNvSpPr txBox="1">
            <a:spLocks noChangeArrowheads="1"/>
          </p:cNvSpPr>
          <p:nvPr/>
        </p:nvSpPr>
        <p:spPr bwMode="auto">
          <a:xfrm>
            <a:off x="1974850" y="3489325"/>
            <a:ext cx="5216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algn="l">
              <a:spcBef>
                <a:spcPct val="20000"/>
              </a:spcBef>
              <a:buClr>
                <a:schemeClr val="tx1"/>
              </a:buClr>
              <a:buChar char="•"/>
              <a:defRPr sz="2800">
                <a:solidFill>
                  <a:srgbClr val="413000"/>
                </a:solidFill>
                <a:latin typeface="Arial" charset="0"/>
              </a:defRPr>
            </a:lvl2pPr>
            <a:lvl3pPr marL="1143000" indent="-228600" algn="l">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algn="l">
              <a:spcBef>
                <a:spcPct val="20000"/>
              </a:spcBef>
              <a:buClr>
                <a:srgbClr val="EE80B3"/>
              </a:buClr>
              <a:buChar char="•"/>
              <a:defRPr sz="2000">
                <a:solidFill>
                  <a:srgbClr val="413000"/>
                </a:solidFill>
                <a:latin typeface="Arial" charset="0"/>
              </a:defRPr>
            </a:lvl4pPr>
            <a:lvl5pPr marL="2057400" indent="-228600" algn="l">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2400" b="1" dirty="0">
                <a:solidFill>
                  <a:schemeClr val="bg1"/>
                </a:solidFill>
                <a:latin typeface="+mj-lt"/>
              </a:rPr>
              <a:t>2011 POLST Form</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707" r="627" b="82957"/>
          <a:stretch/>
        </p:blipFill>
        <p:spPr>
          <a:xfrm>
            <a:off x="-13304" y="3954645"/>
            <a:ext cx="9144000" cy="2001070"/>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l="1175" r="785" b="83848"/>
          <a:stretch/>
        </p:blipFill>
        <p:spPr>
          <a:xfrm>
            <a:off x="69155" y="1008090"/>
            <a:ext cx="8921163" cy="1959429"/>
          </a:xfrm>
          <a:prstGeom prst="rect">
            <a:avLst/>
          </a:prstGeom>
        </p:spPr>
      </p:pic>
    </p:spTree>
    <p:extLst>
      <p:ext uri="{BB962C8B-B14F-4D97-AF65-F5344CB8AC3E}">
        <p14:creationId xmlns:p14="http://schemas.microsoft.com/office/powerpoint/2010/main" val="148712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1974850" y="982663"/>
            <a:ext cx="5216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algn="l">
              <a:spcBef>
                <a:spcPct val="20000"/>
              </a:spcBef>
              <a:buClr>
                <a:schemeClr val="tx1"/>
              </a:buClr>
              <a:buChar char="•"/>
              <a:defRPr sz="2800">
                <a:solidFill>
                  <a:srgbClr val="413000"/>
                </a:solidFill>
                <a:latin typeface="Arial" charset="0"/>
              </a:defRPr>
            </a:lvl2pPr>
            <a:lvl3pPr marL="1143000" indent="-228600" algn="l">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algn="l">
              <a:spcBef>
                <a:spcPct val="20000"/>
              </a:spcBef>
              <a:buClr>
                <a:srgbClr val="EE80B3"/>
              </a:buClr>
              <a:buChar char="•"/>
              <a:defRPr sz="2000">
                <a:solidFill>
                  <a:srgbClr val="413000"/>
                </a:solidFill>
                <a:latin typeface="Arial" charset="0"/>
              </a:defRPr>
            </a:lvl4pPr>
            <a:lvl5pPr marL="2057400" indent="-228600" algn="l">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2400" b="1" dirty="0">
                <a:solidFill>
                  <a:schemeClr val="bg1"/>
                </a:solidFill>
                <a:latin typeface="+mj-lt"/>
              </a:rPr>
              <a:t>2014 POLST Form </a:t>
            </a:r>
          </a:p>
        </p:txBody>
      </p:sp>
      <p:sp>
        <p:nvSpPr>
          <p:cNvPr id="3" name="TextBox 4"/>
          <p:cNvSpPr txBox="1">
            <a:spLocks noChangeArrowheads="1"/>
          </p:cNvSpPr>
          <p:nvPr/>
        </p:nvSpPr>
        <p:spPr bwMode="auto">
          <a:xfrm>
            <a:off x="1974850" y="3489325"/>
            <a:ext cx="5216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algn="l">
              <a:spcBef>
                <a:spcPct val="20000"/>
              </a:spcBef>
              <a:buClr>
                <a:schemeClr val="tx1"/>
              </a:buClr>
              <a:buChar char="•"/>
              <a:defRPr sz="2800">
                <a:solidFill>
                  <a:srgbClr val="413000"/>
                </a:solidFill>
                <a:latin typeface="Arial" charset="0"/>
              </a:defRPr>
            </a:lvl2pPr>
            <a:lvl3pPr marL="1143000" indent="-228600" algn="l">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algn="l">
              <a:spcBef>
                <a:spcPct val="20000"/>
              </a:spcBef>
              <a:buClr>
                <a:srgbClr val="EE80B3"/>
              </a:buClr>
              <a:buChar char="•"/>
              <a:defRPr sz="2000">
                <a:solidFill>
                  <a:srgbClr val="413000"/>
                </a:solidFill>
                <a:latin typeface="Arial" charset="0"/>
              </a:defRPr>
            </a:lvl4pPr>
            <a:lvl5pPr marL="2057400" indent="-228600" algn="l">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2400" b="1">
                <a:solidFill>
                  <a:schemeClr val="bg1"/>
                </a:solidFill>
                <a:latin typeface="+mj-lt"/>
              </a:rPr>
              <a:t>2011 POLST Form</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1295" t="16757" r="1025" b="73381"/>
          <a:stretch/>
        </p:blipFill>
        <p:spPr>
          <a:xfrm>
            <a:off x="264405" y="3961886"/>
            <a:ext cx="8612895" cy="1101687"/>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l="702" t="15629" r="1" b="75912"/>
          <a:stretch/>
        </p:blipFill>
        <p:spPr>
          <a:xfrm>
            <a:off x="169198" y="1498295"/>
            <a:ext cx="8827827" cy="1002535"/>
          </a:xfrm>
          <a:prstGeom prst="rect">
            <a:avLst/>
          </a:prstGeom>
        </p:spPr>
      </p:pic>
    </p:spTree>
    <p:extLst>
      <p:ext uri="{BB962C8B-B14F-4D97-AF65-F5344CB8AC3E}">
        <p14:creationId xmlns:p14="http://schemas.microsoft.com/office/powerpoint/2010/main" val="3179183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t="25863" b="47309"/>
          <a:stretch/>
        </p:blipFill>
        <p:spPr>
          <a:xfrm>
            <a:off x="212426" y="3481328"/>
            <a:ext cx="8788355" cy="2987060"/>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l="1002" t="24096" r="624" b="49237"/>
          <a:stretch/>
        </p:blipFill>
        <p:spPr>
          <a:xfrm>
            <a:off x="341658" y="221241"/>
            <a:ext cx="8594124" cy="3105851"/>
          </a:xfrm>
          <a:prstGeom prst="rect">
            <a:avLst/>
          </a:prstGeom>
        </p:spPr>
      </p:pic>
    </p:spTree>
    <p:extLst>
      <p:ext uri="{BB962C8B-B14F-4D97-AF65-F5344CB8AC3E}">
        <p14:creationId xmlns:p14="http://schemas.microsoft.com/office/powerpoint/2010/main" val="124137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t="25863" b="47309"/>
          <a:stretch/>
        </p:blipFill>
        <p:spPr>
          <a:xfrm>
            <a:off x="212426" y="3481328"/>
            <a:ext cx="8788355" cy="2987060"/>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l="1002" t="24096" r="624" b="49237"/>
          <a:stretch/>
        </p:blipFill>
        <p:spPr>
          <a:xfrm>
            <a:off x="341658" y="221241"/>
            <a:ext cx="8594124" cy="3105851"/>
          </a:xfrm>
          <a:prstGeom prst="rect">
            <a:avLst/>
          </a:prstGeom>
        </p:spPr>
      </p:pic>
    </p:spTree>
    <p:extLst>
      <p:ext uri="{BB962C8B-B14F-4D97-AF65-F5344CB8AC3E}">
        <p14:creationId xmlns:p14="http://schemas.microsoft.com/office/powerpoint/2010/main" val="3839898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422"/>
            <a:ext cx="8229600" cy="1166648"/>
          </a:xfrm>
        </p:spPr>
        <p:txBody>
          <a:bodyPr/>
          <a:lstStyle/>
          <a:p>
            <a:r>
              <a:rPr lang="en-US" dirty="0"/>
              <a:t>Diagram of </a:t>
            </a:r>
            <a:r>
              <a:rPr lang="en-US" dirty="0" smtClean="0"/>
              <a:t>POLST</a:t>
            </a:r>
            <a:br>
              <a:rPr lang="en-US" dirty="0" smtClean="0"/>
            </a:br>
            <a:r>
              <a:rPr lang="en-US" dirty="0" smtClean="0"/>
              <a:t>Medical </a:t>
            </a:r>
            <a:r>
              <a:rPr lang="en-US" dirty="0"/>
              <a:t>Interventions</a:t>
            </a:r>
          </a:p>
        </p:txBody>
      </p:sp>
      <p:cxnSp>
        <p:nvCxnSpPr>
          <p:cNvPr id="4" name="AutoShape 23"/>
          <p:cNvCxnSpPr>
            <a:cxnSpLocks noChangeShapeType="1"/>
          </p:cNvCxnSpPr>
          <p:nvPr/>
        </p:nvCxnSpPr>
        <p:spPr bwMode="auto">
          <a:xfrm rot="16200000" flipH="1">
            <a:off x="1491615" y="2843848"/>
            <a:ext cx="731520" cy="457200"/>
          </a:xfrm>
          <a:prstGeom prst="bentConnector2">
            <a:avLst/>
          </a:prstGeom>
          <a:noFill/>
          <a:ln w="7620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6" name="Group 18"/>
          <p:cNvGrpSpPr>
            <a:grpSpLocks/>
          </p:cNvGrpSpPr>
          <p:nvPr/>
        </p:nvGrpSpPr>
        <p:grpSpPr bwMode="auto">
          <a:xfrm>
            <a:off x="582613" y="1949450"/>
            <a:ext cx="2092325" cy="903288"/>
            <a:chOff x="734" y="1155"/>
            <a:chExt cx="1318" cy="569"/>
          </a:xfrm>
        </p:grpSpPr>
        <p:sp>
          <p:nvSpPr>
            <p:cNvPr id="7" name="Rounded Rectangle 13"/>
            <p:cNvSpPr>
              <a:spLocks noChangeArrowheads="1"/>
            </p:cNvSpPr>
            <p:nvPr/>
          </p:nvSpPr>
          <p:spPr bwMode="auto">
            <a:xfrm>
              <a:off x="900" y="1155"/>
              <a:ext cx="986" cy="569"/>
            </a:xfrm>
            <a:prstGeom prst="roundRect">
              <a:avLst>
                <a:gd name="adj" fmla="val 16667"/>
              </a:avLst>
            </a:prstGeom>
            <a:solidFill>
              <a:srgbClr val="EE80B3"/>
            </a:solidFill>
            <a:ln w="9525" algn="ctr">
              <a:solidFill>
                <a:srgbClr val="413000"/>
              </a:solidFill>
              <a:round/>
              <a:headEnd/>
              <a:tailEnd/>
            </a:ln>
            <a:effectLst>
              <a:outerShdw dist="38100" dir="2700000" algn="tl" rotWithShape="0">
                <a:srgbClr val="000000">
                  <a:alpha val="39998"/>
                </a:srgbClr>
              </a:outerShdw>
            </a:effectLst>
          </p:spPr>
          <p:txBody>
            <a:bodyPr anchor="ctr"/>
            <a:lstStyle/>
            <a:p>
              <a:pPr algn="l"/>
              <a:endParaRPr lang="en-US" dirty="0">
                <a:solidFill>
                  <a:schemeClr val="bg1"/>
                </a:solidFill>
              </a:endParaRPr>
            </a:p>
          </p:txBody>
        </p:sp>
        <p:sp>
          <p:nvSpPr>
            <p:cNvPr id="8" name="TextBox 4"/>
            <p:cNvSpPr txBox="1">
              <a:spLocks noChangeArrowheads="1"/>
            </p:cNvSpPr>
            <p:nvPr/>
          </p:nvSpPr>
          <p:spPr bwMode="auto">
            <a:xfrm>
              <a:off x="734" y="1228"/>
              <a:ext cx="131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r>
                <a:rPr lang="en-US" sz="3600" dirty="0">
                  <a:solidFill>
                    <a:schemeClr val="bg1"/>
                  </a:solidFill>
                </a:rPr>
                <a:t>CPR</a:t>
              </a:r>
            </a:p>
          </p:txBody>
        </p:sp>
      </p:grpSp>
      <p:sp>
        <p:nvSpPr>
          <p:cNvPr id="9" name="TextBox 5"/>
          <p:cNvSpPr txBox="1">
            <a:spLocks noChangeArrowheads="1"/>
          </p:cNvSpPr>
          <p:nvPr/>
        </p:nvSpPr>
        <p:spPr bwMode="auto">
          <a:xfrm>
            <a:off x="2085975" y="4800600"/>
            <a:ext cx="4305300" cy="400110"/>
          </a:xfrm>
          <a:prstGeom prst="rect">
            <a:avLst/>
          </a:prstGeom>
          <a:solidFill>
            <a:srgbClr val="EE80B3"/>
          </a:solidFill>
          <a:ln w="9525">
            <a:solidFill>
              <a:srgbClr val="413000"/>
            </a:solidFill>
            <a:miter lim="800000"/>
            <a:headEnd/>
            <a:tailEnd/>
          </a:ln>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r>
              <a:rPr lang="en-US" sz="2000" dirty="0" smtClean="0">
                <a:solidFill>
                  <a:schemeClr val="bg1"/>
                </a:solidFill>
              </a:rPr>
              <a:t>Comfort-Focused Treatment</a:t>
            </a:r>
            <a:endParaRPr lang="en-US" sz="2000" dirty="0">
              <a:solidFill>
                <a:schemeClr val="bg1"/>
              </a:solidFill>
            </a:endParaRPr>
          </a:p>
        </p:txBody>
      </p:sp>
      <p:grpSp>
        <p:nvGrpSpPr>
          <p:cNvPr id="10" name="Group 19"/>
          <p:cNvGrpSpPr>
            <a:grpSpLocks/>
          </p:cNvGrpSpPr>
          <p:nvPr/>
        </p:nvGrpSpPr>
        <p:grpSpPr bwMode="auto">
          <a:xfrm>
            <a:off x="6497638" y="1981200"/>
            <a:ext cx="1862137" cy="901700"/>
            <a:chOff x="3312" y="1172"/>
            <a:chExt cx="1173" cy="568"/>
          </a:xfrm>
        </p:grpSpPr>
        <p:sp>
          <p:nvSpPr>
            <p:cNvPr id="11" name="Rounded Rectangle 14"/>
            <p:cNvSpPr>
              <a:spLocks noChangeArrowheads="1"/>
            </p:cNvSpPr>
            <p:nvPr/>
          </p:nvSpPr>
          <p:spPr bwMode="auto">
            <a:xfrm>
              <a:off x="3405" y="1172"/>
              <a:ext cx="987" cy="568"/>
            </a:xfrm>
            <a:prstGeom prst="roundRect">
              <a:avLst>
                <a:gd name="adj" fmla="val 16667"/>
              </a:avLst>
            </a:prstGeom>
            <a:solidFill>
              <a:srgbClr val="EE80B3"/>
            </a:solidFill>
            <a:ln w="9525" algn="ctr">
              <a:solidFill>
                <a:srgbClr val="413000"/>
              </a:solidFill>
              <a:round/>
              <a:headEnd/>
              <a:tailEnd/>
            </a:ln>
            <a:effectLst>
              <a:outerShdw dist="38100" dir="2700000" algn="tl" rotWithShape="0">
                <a:srgbClr val="000000">
                  <a:alpha val="39998"/>
                </a:srgbClr>
              </a:outerShdw>
            </a:effectLst>
          </p:spPr>
          <p:txBody>
            <a:bodyPr anchor="ctr"/>
            <a:lstStyle/>
            <a:p>
              <a:pPr algn="l"/>
              <a:endParaRPr lang="en-US" dirty="0">
                <a:solidFill>
                  <a:schemeClr val="bg1"/>
                </a:solidFill>
              </a:endParaRPr>
            </a:p>
          </p:txBody>
        </p:sp>
        <p:sp>
          <p:nvSpPr>
            <p:cNvPr id="12" name="TextBox 6"/>
            <p:cNvSpPr txBox="1">
              <a:spLocks noChangeArrowheads="1"/>
            </p:cNvSpPr>
            <p:nvPr/>
          </p:nvSpPr>
          <p:spPr bwMode="auto">
            <a:xfrm>
              <a:off x="3312" y="1250"/>
              <a:ext cx="117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r>
                <a:rPr lang="en-US" sz="3600" dirty="0">
                  <a:solidFill>
                    <a:schemeClr val="bg1"/>
                  </a:solidFill>
                </a:rPr>
                <a:t>DNR</a:t>
              </a:r>
            </a:p>
          </p:txBody>
        </p:sp>
      </p:grpSp>
      <p:sp>
        <p:nvSpPr>
          <p:cNvPr id="13" name="TextBox 9"/>
          <p:cNvSpPr txBox="1">
            <a:spLocks noChangeArrowheads="1"/>
          </p:cNvSpPr>
          <p:nvPr/>
        </p:nvSpPr>
        <p:spPr bwMode="auto">
          <a:xfrm>
            <a:off x="2085975" y="3151188"/>
            <a:ext cx="4294189" cy="461665"/>
          </a:xfrm>
          <a:prstGeom prst="rect">
            <a:avLst/>
          </a:prstGeom>
          <a:solidFill>
            <a:srgbClr val="EE80B3"/>
          </a:solidFill>
          <a:ln w="9525">
            <a:solidFill>
              <a:srgbClr val="413000"/>
            </a:solidFill>
            <a:miter lim="800000"/>
            <a:headEnd/>
            <a:tailEnd/>
          </a:ln>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r>
              <a:rPr lang="en-US" sz="2400" dirty="0" smtClean="0">
                <a:solidFill>
                  <a:schemeClr val="bg1"/>
                </a:solidFill>
              </a:rPr>
              <a:t>Full Treatment*</a:t>
            </a:r>
            <a:endParaRPr lang="en-US" sz="2400" dirty="0">
              <a:solidFill>
                <a:schemeClr val="bg1"/>
              </a:solidFill>
            </a:endParaRPr>
          </a:p>
        </p:txBody>
      </p:sp>
      <p:sp>
        <p:nvSpPr>
          <p:cNvPr id="14" name="TextBox 10"/>
          <p:cNvSpPr txBox="1">
            <a:spLocks noChangeArrowheads="1"/>
          </p:cNvSpPr>
          <p:nvPr/>
        </p:nvSpPr>
        <p:spPr bwMode="auto">
          <a:xfrm>
            <a:off x="2085975" y="3962401"/>
            <a:ext cx="4295776" cy="461665"/>
          </a:xfrm>
          <a:prstGeom prst="rect">
            <a:avLst/>
          </a:prstGeom>
          <a:solidFill>
            <a:srgbClr val="EE80B3"/>
          </a:solidFill>
          <a:ln w="9525">
            <a:solidFill>
              <a:srgbClr val="413000"/>
            </a:solidFill>
            <a:miter lim="800000"/>
            <a:headEnd/>
            <a:tailEnd/>
          </a:ln>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r>
              <a:rPr lang="en-US" sz="2400" dirty="0" smtClean="0">
                <a:solidFill>
                  <a:schemeClr val="bg1"/>
                </a:solidFill>
              </a:rPr>
              <a:t>Selective Treatment</a:t>
            </a:r>
            <a:endParaRPr lang="en-US" sz="2400" dirty="0">
              <a:solidFill>
                <a:schemeClr val="bg1"/>
              </a:solidFill>
            </a:endParaRPr>
          </a:p>
        </p:txBody>
      </p:sp>
      <p:sp>
        <p:nvSpPr>
          <p:cNvPr id="15" name="TextBox 12"/>
          <p:cNvSpPr txBox="1">
            <a:spLocks noChangeArrowheads="1"/>
          </p:cNvSpPr>
          <p:nvPr/>
        </p:nvSpPr>
        <p:spPr bwMode="auto">
          <a:xfrm>
            <a:off x="566738" y="5486400"/>
            <a:ext cx="80089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r>
              <a:rPr lang="en-US" dirty="0">
                <a:solidFill>
                  <a:schemeClr val="bg1"/>
                </a:solidFill>
                <a:latin typeface="+mn-lt"/>
              </a:rPr>
              <a:t>*Consider time/prognosis factors under “Full Treatment”</a:t>
            </a:r>
          </a:p>
          <a:p>
            <a:r>
              <a:rPr lang="en-US" i="1" dirty="0">
                <a:solidFill>
                  <a:schemeClr val="bg1"/>
                </a:solidFill>
                <a:latin typeface="+mn-lt"/>
              </a:rPr>
              <a:t>  </a:t>
            </a:r>
            <a:r>
              <a:rPr lang="en-US" i="1" dirty="0" smtClean="0">
                <a:solidFill>
                  <a:schemeClr val="bg1"/>
                </a:solidFill>
                <a:latin typeface="+mn-lt"/>
              </a:rPr>
              <a:t>“Trial Period of Full Treatment” may be checked if prolonged life support is not desired.</a:t>
            </a:r>
            <a:endParaRPr lang="en-US" i="1" dirty="0">
              <a:solidFill>
                <a:schemeClr val="bg1"/>
              </a:solidFill>
              <a:latin typeface="+mn-lt"/>
            </a:endParaRPr>
          </a:p>
        </p:txBody>
      </p:sp>
      <p:cxnSp>
        <p:nvCxnSpPr>
          <p:cNvPr id="16" name="AutoShape 24"/>
          <p:cNvCxnSpPr>
            <a:cxnSpLocks noChangeShapeType="1"/>
            <a:stCxn id="11" idx="2"/>
            <a:endCxn id="13" idx="3"/>
          </p:cNvCxnSpPr>
          <p:nvPr/>
        </p:nvCxnSpPr>
        <p:spPr bwMode="auto">
          <a:xfrm rot="5400000">
            <a:off x="6654875" y="2608189"/>
            <a:ext cx="499121" cy="1048542"/>
          </a:xfrm>
          <a:prstGeom prst="bentConnector2">
            <a:avLst/>
          </a:prstGeom>
          <a:noFill/>
          <a:ln w="7620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25"/>
          <p:cNvCxnSpPr>
            <a:cxnSpLocks noChangeShapeType="1"/>
            <a:stCxn id="11" idx="2"/>
            <a:endCxn id="14" idx="3"/>
          </p:cNvCxnSpPr>
          <p:nvPr/>
        </p:nvCxnSpPr>
        <p:spPr bwMode="auto">
          <a:xfrm rot="5400000">
            <a:off x="6250062" y="3014590"/>
            <a:ext cx="1310334" cy="1046955"/>
          </a:xfrm>
          <a:prstGeom prst="bentConnector2">
            <a:avLst/>
          </a:prstGeom>
          <a:noFill/>
          <a:ln w="7620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26"/>
          <p:cNvCxnSpPr>
            <a:cxnSpLocks noChangeShapeType="1"/>
            <a:stCxn id="11" idx="2"/>
            <a:endCxn id="9" idx="3"/>
          </p:cNvCxnSpPr>
          <p:nvPr/>
        </p:nvCxnSpPr>
        <p:spPr bwMode="auto">
          <a:xfrm rot="5400000">
            <a:off x="5851114" y="3423062"/>
            <a:ext cx="2117755" cy="1037431"/>
          </a:xfrm>
          <a:prstGeom prst="bentConnector2">
            <a:avLst/>
          </a:prstGeom>
          <a:noFill/>
          <a:ln w="7620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004166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LST 2014">
  <a:themeElements>
    <a:clrScheme name="POLST 2014">
      <a:dk1>
        <a:srgbClr val="2F2222"/>
      </a:dk1>
      <a:lt1>
        <a:srgbClr val="FFFFFF"/>
      </a:lt1>
      <a:dk2>
        <a:srgbClr val="2F2222"/>
      </a:dk2>
      <a:lt2>
        <a:srgbClr val="FFFFFF"/>
      </a:lt2>
      <a:accent1>
        <a:srgbClr val="D575AE"/>
      </a:accent1>
      <a:accent2>
        <a:srgbClr val="38B0B1"/>
      </a:accent2>
      <a:accent3>
        <a:srgbClr val="5F6D75"/>
      </a:accent3>
      <a:accent4>
        <a:srgbClr val="F68E21"/>
      </a:accent4>
      <a:accent5>
        <a:srgbClr val="4574B9"/>
      </a:accent5>
      <a:accent6>
        <a:srgbClr val="DBBF95"/>
      </a:accent6>
      <a:hlink>
        <a:srgbClr val="F68E21"/>
      </a:hlink>
      <a:folHlink>
        <a:srgbClr val="4574B9"/>
      </a:folHlink>
    </a:clrScheme>
    <a:fontScheme name="POLST 2014">
      <a:majorFont>
        <a:latin typeface="Arial"/>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ver_w_phot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Cover_w_phot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Cover_w_phot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ver_w_phot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Cover_w_phot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Cover_w_phot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Cover_w_phot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Cover_w_phot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ver_no_photo">
  <a:themeElements>
    <a:clrScheme name="Cover_no_phot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Cover_no_pho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ver_no_phot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Cover_no_phot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Cover_no_phot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ver_no_phot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Cover_no_phot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Cover_no_phot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Cover_no_phot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Cover_no_phot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4013</TotalTime>
  <Words>2450</Words>
  <Application>Microsoft Office PowerPoint</Application>
  <PresentationFormat>On-screen Show (4:3)</PresentationFormat>
  <Paragraphs>176</Paragraphs>
  <Slides>19</Slides>
  <Notes>19</Notes>
  <HiddenSlides>0</HiddenSlides>
  <MMClips>0</MMClip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2_Custom Design</vt:lpstr>
      <vt:lpstr>POLST 2014</vt:lpstr>
      <vt:lpstr>Cover_no_photo</vt:lpstr>
      <vt:lpstr>Custom Design</vt:lpstr>
      <vt:lpstr>3_Custom Design</vt:lpstr>
      <vt:lpstr>1_Custom Design</vt:lpstr>
      <vt:lpstr>Introduction To The 2014 POLST Form</vt:lpstr>
      <vt:lpstr>Revising POLST </vt:lpstr>
      <vt:lpstr>Revision Process</vt:lpstr>
      <vt:lpstr>Who Would Benefit from Having a POLST Form?</vt:lpstr>
      <vt:lpstr>PowerPoint Presentation</vt:lpstr>
      <vt:lpstr>PowerPoint Presentation</vt:lpstr>
      <vt:lpstr>PowerPoint Presentation</vt:lpstr>
      <vt:lpstr>PowerPoint Presentation</vt:lpstr>
      <vt:lpstr>Diagram of POLST Medical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Updating a Patient’s POLST </vt:lpstr>
      <vt:lpstr>2014 POLST Availability</vt:lpstr>
      <vt:lpstr>Questions?</vt:lpstr>
    </vt:vector>
  </TitlesOfParts>
  <Company>suzie roth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suzie</dc:creator>
  <cp:lastModifiedBy>Kelley Queale</cp:lastModifiedBy>
  <cp:revision>371</cp:revision>
  <cp:lastPrinted>2012-03-08T18:17:53Z</cp:lastPrinted>
  <dcterms:created xsi:type="dcterms:W3CDTF">2009-05-19T18:36:09Z</dcterms:created>
  <dcterms:modified xsi:type="dcterms:W3CDTF">2014-09-29T16:19:19Z</dcterms:modified>
</cp:coreProperties>
</file>